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26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4035" cy="7562215"/>
          </a:xfrm>
          <a:custGeom>
            <a:avLst/>
            <a:gdLst/>
            <a:ahLst/>
            <a:cxnLst/>
            <a:rect l="l" t="t" r="r" b="b"/>
            <a:pathLst>
              <a:path w="10694035" h="7562215">
                <a:moveTo>
                  <a:pt x="0" y="7562215"/>
                </a:moveTo>
                <a:lnTo>
                  <a:pt x="10694035" y="7562215"/>
                </a:lnTo>
                <a:lnTo>
                  <a:pt x="10694035" y="0"/>
                </a:lnTo>
                <a:lnTo>
                  <a:pt x="0" y="0"/>
                </a:lnTo>
                <a:lnTo>
                  <a:pt x="0" y="7562215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2342" y="1543558"/>
            <a:ext cx="5462270" cy="125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3919" y="1277366"/>
            <a:ext cx="8925560" cy="1948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054" y="201930"/>
            <a:ext cx="10127615" cy="7169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054" y="201930"/>
            <a:ext cx="10127615" cy="7169784"/>
          </a:xfrm>
          <a:custGeom>
            <a:avLst/>
            <a:gdLst/>
            <a:ahLst/>
            <a:cxnLst/>
            <a:rect l="l" t="t" r="r" b="b"/>
            <a:pathLst>
              <a:path w="10127615" h="7169784">
                <a:moveTo>
                  <a:pt x="0" y="7169784"/>
                </a:moveTo>
                <a:lnTo>
                  <a:pt x="10127615" y="7169784"/>
                </a:lnTo>
                <a:lnTo>
                  <a:pt x="10127615" y="0"/>
                </a:lnTo>
                <a:lnTo>
                  <a:pt x="0" y="0"/>
                </a:lnTo>
                <a:lnTo>
                  <a:pt x="0" y="716978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29585" y="201930"/>
            <a:ext cx="7411084" cy="7169784"/>
          </a:xfrm>
          <a:custGeom>
            <a:avLst/>
            <a:gdLst/>
            <a:ahLst/>
            <a:cxnLst/>
            <a:rect l="l" t="t" r="r" b="b"/>
            <a:pathLst>
              <a:path w="7411084" h="7169784">
                <a:moveTo>
                  <a:pt x="0" y="7169784"/>
                </a:moveTo>
                <a:lnTo>
                  <a:pt x="7411084" y="7169784"/>
                </a:lnTo>
                <a:lnTo>
                  <a:pt x="7411084" y="0"/>
                </a:lnTo>
                <a:lnTo>
                  <a:pt x="0" y="0"/>
                </a:lnTo>
                <a:lnTo>
                  <a:pt x="0" y="7169784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9585" y="201930"/>
            <a:ext cx="7411084" cy="7169784"/>
          </a:xfrm>
          <a:custGeom>
            <a:avLst/>
            <a:gdLst/>
            <a:ahLst/>
            <a:cxnLst/>
            <a:rect l="l" t="t" r="r" b="b"/>
            <a:pathLst>
              <a:path w="7411084" h="7169784">
                <a:moveTo>
                  <a:pt x="0" y="7169784"/>
                </a:moveTo>
                <a:lnTo>
                  <a:pt x="7411084" y="7169784"/>
                </a:lnTo>
                <a:lnTo>
                  <a:pt x="7411084" y="0"/>
                </a:lnTo>
                <a:lnTo>
                  <a:pt x="0" y="0"/>
                </a:lnTo>
                <a:lnTo>
                  <a:pt x="0" y="716978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0"/>
              </a:spcBef>
            </a:pPr>
            <a:r>
              <a:rPr spc="-200" dirty="0"/>
              <a:t>2017 </a:t>
            </a:r>
            <a:r>
              <a:rPr spc="-370" dirty="0"/>
              <a:t>YILI </a:t>
            </a:r>
            <a:r>
              <a:rPr spc="-615" dirty="0"/>
              <a:t>BÖLGESEL </a:t>
            </a:r>
            <a:r>
              <a:rPr spc="-420" dirty="0"/>
              <a:t>ÜRÜN  </a:t>
            </a:r>
            <a:r>
              <a:rPr spc="-535" dirty="0"/>
              <a:t>RAPORU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52342" y="2793619"/>
            <a:ext cx="5055870" cy="715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MALİYET,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ÜRETİM, </a:t>
            </a:r>
            <a:r>
              <a:rPr sz="2000" spc="-285" dirty="0">
                <a:solidFill>
                  <a:srgbClr val="FFFFFF"/>
                </a:solidFill>
                <a:latin typeface="Arial"/>
                <a:cs typeface="Arial"/>
              </a:rPr>
              <a:t>FARK 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ÖDEME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DESTEĞİ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350" b="1" spc="-5" dirty="0">
                <a:latin typeface="Times New Roman"/>
                <a:cs typeface="Times New Roman"/>
              </a:rPr>
              <a:t>Üreticilerimizin bereketli </a:t>
            </a:r>
            <a:r>
              <a:rPr sz="1350" b="1" dirty="0">
                <a:latin typeface="Times New Roman"/>
                <a:cs typeface="Times New Roman"/>
              </a:rPr>
              <a:t>ve </a:t>
            </a:r>
            <a:r>
              <a:rPr sz="1350" b="1" spc="-5" dirty="0">
                <a:latin typeface="Times New Roman"/>
                <a:cs typeface="Times New Roman"/>
              </a:rPr>
              <a:t>bol kazançlı bir </a:t>
            </a:r>
            <a:r>
              <a:rPr sz="1350" b="1" dirty="0">
                <a:latin typeface="Times New Roman"/>
                <a:cs typeface="Times New Roman"/>
              </a:rPr>
              <a:t>yıl </a:t>
            </a:r>
            <a:r>
              <a:rPr sz="1350" b="1" spc="-5" dirty="0">
                <a:latin typeface="Times New Roman"/>
                <a:cs typeface="Times New Roman"/>
              </a:rPr>
              <a:t>geçirmelerini</a:t>
            </a:r>
            <a:r>
              <a:rPr sz="1350" b="1" spc="25" dirty="0">
                <a:latin typeface="Times New Roman"/>
                <a:cs typeface="Times New Roman"/>
              </a:rPr>
              <a:t> </a:t>
            </a:r>
            <a:r>
              <a:rPr sz="1350" b="1" spc="-5" dirty="0">
                <a:latin typeface="Times New Roman"/>
                <a:cs typeface="Times New Roman"/>
              </a:rPr>
              <a:t>dileriz.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63700" y="3090545"/>
            <a:ext cx="1365885" cy="723900"/>
          </a:xfrm>
          <a:custGeom>
            <a:avLst/>
            <a:gdLst/>
            <a:ahLst/>
            <a:cxnLst/>
            <a:rect l="l" t="t" r="r" b="b"/>
            <a:pathLst>
              <a:path w="1365885" h="723900">
                <a:moveTo>
                  <a:pt x="0" y="723900"/>
                </a:moveTo>
                <a:lnTo>
                  <a:pt x="1365885" y="723900"/>
                </a:lnTo>
                <a:lnTo>
                  <a:pt x="1365885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solidFill>
            <a:srgbClr val="A7BED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3700" y="3090545"/>
            <a:ext cx="1365885" cy="723900"/>
          </a:xfrm>
          <a:custGeom>
            <a:avLst/>
            <a:gdLst/>
            <a:ahLst/>
            <a:cxnLst/>
            <a:rect l="l" t="t" r="r" b="b"/>
            <a:pathLst>
              <a:path w="1365885" h="723900">
                <a:moveTo>
                  <a:pt x="0" y="723900"/>
                </a:moveTo>
                <a:lnTo>
                  <a:pt x="1365885" y="723900"/>
                </a:lnTo>
                <a:lnTo>
                  <a:pt x="1365885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3700" y="2366010"/>
            <a:ext cx="1365885" cy="724535"/>
          </a:xfrm>
          <a:custGeom>
            <a:avLst/>
            <a:gdLst/>
            <a:ahLst/>
            <a:cxnLst/>
            <a:rect l="l" t="t" r="r" b="b"/>
            <a:pathLst>
              <a:path w="1365885" h="724535">
                <a:moveTo>
                  <a:pt x="0" y="724535"/>
                </a:moveTo>
                <a:lnTo>
                  <a:pt x="1365885" y="724535"/>
                </a:lnTo>
                <a:lnTo>
                  <a:pt x="1365885" y="0"/>
                </a:lnTo>
                <a:lnTo>
                  <a:pt x="0" y="0"/>
                </a:lnTo>
                <a:lnTo>
                  <a:pt x="0" y="724535"/>
                </a:lnTo>
                <a:close/>
              </a:path>
            </a:pathLst>
          </a:custGeom>
          <a:solidFill>
            <a:srgbClr val="A7BED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3700" y="2366010"/>
            <a:ext cx="1365885" cy="724535"/>
          </a:xfrm>
          <a:custGeom>
            <a:avLst/>
            <a:gdLst/>
            <a:ahLst/>
            <a:cxnLst/>
            <a:rect l="l" t="t" r="r" b="b"/>
            <a:pathLst>
              <a:path w="1365885" h="724535">
                <a:moveTo>
                  <a:pt x="0" y="724535"/>
                </a:moveTo>
                <a:lnTo>
                  <a:pt x="1365885" y="724535"/>
                </a:lnTo>
                <a:lnTo>
                  <a:pt x="1365885" y="0"/>
                </a:lnTo>
                <a:lnTo>
                  <a:pt x="0" y="0"/>
                </a:lnTo>
                <a:lnTo>
                  <a:pt x="0" y="7245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179" y="2366010"/>
            <a:ext cx="1366520" cy="724535"/>
          </a:xfrm>
          <a:custGeom>
            <a:avLst/>
            <a:gdLst/>
            <a:ahLst/>
            <a:cxnLst/>
            <a:rect l="l" t="t" r="r" b="b"/>
            <a:pathLst>
              <a:path w="1366520" h="724535">
                <a:moveTo>
                  <a:pt x="0" y="724535"/>
                </a:moveTo>
                <a:lnTo>
                  <a:pt x="1366520" y="724535"/>
                </a:lnTo>
                <a:lnTo>
                  <a:pt x="1366520" y="0"/>
                </a:lnTo>
                <a:lnTo>
                  <a:pt x="0" y="0"/>
                </a:lnTo>
                <a:lnTo>
                  <a:pt x="0" y="724535"/>
                </a:lnTo>
                <a:close/>
              </a:path>
            </a:pathLst>
          </a:custGeom>
          <a:solidFill>
            <a:srgbClr val="A7BED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7179" y="2366010"/>
            <a:ext cx="1366520" cy="724535"/>
          </a:xfrm>
          <a:custGeom>
            <a:avLst/>
            <a:gdLst/>
            <a:ahLst/>
            <a:cxnLst/>
            <a:rect l="l" t="t" r="r" b="b"/>
            <a:pathLst>
              <a:path w="1366520" h="724535">
                <a:moveTo>
                  <a:pt x="0" y="724535"/>
                </a:moveTo>
                <a:lnTo>
                  <a:pt x="1366520" y="724535"/>
                </a:lnTo>
                <a:lnTo>
                  <a:pt x="1366520" y="0"/>
                </a:lnTo>
                <a:lnTo>
                  <a:pt x="0" y="0"/>
                </a:lnTo>
                <a:lnTo>
                  <a:pt x="0" y="7245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179" y="1642110"/>
            <a:ext cx="1366520" cy="723900"/>
          </a:xfrm>
          <a:custGeom>
            <a:avLst/>
            <a:gdLst/>
            <a:ahLst/>
            <a:cxnLst/>
            <a:rect l="l" t="t" r="r" b="b"/>
            <a:pathLst>
              <a:path w="1366520" h="723900">
                <a:moveTo>
                  <a:pt x="0" y="723900"/>
                </a:moveTo>
                <a:lnTo>
                  <a:pt x="1366520" y="723900"/>
                </a:lnTo>
                <a:lnTo>
                  <a:pt x="1366520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solidFill>
            <a:srgbClr val="A7BED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179" y="1642110"/>
            <a:ext cx="1366520" cy="723900"/>
          </a:xfrm>
          <a:custGeom>
            <a:avLst/>
            <a:gdLst/>
            <a:ahLst/>
            <a:cxnLst/>
            <a:rect l="l" t="t" r="r" b="b"/>
            <a:pathLst>
              <a:path w="1366520" h="723900">
                <a:moveTo>
                  <a:pt x="0" y="723900"/>
                </a:moveTo>
                <a:lnTo>
                  <a:pt x="1366520" y="723900"/>
                </a:lnTo>
                <a:lnTo>
                  <a:pt x="1366520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179" y="3090545"/>
            <a:ext cx="1366520" cy="723900"/>
          </a:xfrm>
          <a:custGeom>
            <a:avLst/>
            <a:gdLst/>
            <a:ahLst/>
            <a:cxnLst/>
            <a:rect l="l" t="t" r="r" b="b"/>
            <a:pathLst>
              <a:path w="1366520" h="723900">
                <a:moveTo>
                  <a:pt x="0" y="723900"/>
                </a:moveTo>
                <a:lnTo>
                  <a:pt x="1366520" y="723900"/>
                </a:lnTo>
                <a:lnTo>
                  <a:pt x="1366520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solidFill>
            <a:srgbClr val="A7BED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179" y="3090545"/>
            <a:ext cx="1366520" cy="723900"/>
          </a:xfrm>
          <a:custGeom>
            <a:avLst/>
            <a:gdLst/>
            <a:ahLst/>
            <a:cxnLst/>
            <a:rect l="l" t="t" r="r" b="b"/>
            <a:pathLst>
              <a:path w="1366520" h="723900">
                <a:moveTo>
                  <a:pt x="0" y="723900"/>
                </a:moveTo>
                <a:lnTo>
                  <a:pt x="1366520" y="723900"/>
                </a:lnTo>
                <a:lnTo>
                  <a:pt x="1366520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3700" y="3814445"/>
            <a:ext cx="1365885" cy="723900"/>
          </a:xfrm>
          <a:custGeom>
            <a:avLst/>
            <a:gdLst/>
            <a:ahLst/>
            <a:cxnLst/>
            <a:rect l="l" t="t" r="r" b="b"/>
            <a:pathLst>
              <a:path w="1365885" h="723900">
                <a:moveTo>
                  <a:pt x="0" y="723900"/>
                </a:moveTo>
                <a:lnTo>
                  <a:pt x="1365885" y="723900"/>
                </a:lnTo>
                <a:lnTo>
                  <a:pt x="1365885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solidFill>
            <a:srgbClr val="A7BED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63700" y="3814445"/>
            <a:ext cx="1365885" cy="723900"/>
          </a:xfrm>
          <a:custGeom>
            <a:avLst/>
            <a:gdLst/>
            <a:ahLst/>
            <a:cxnLst/>
            <a:rect l="l" t="t" r="r" b="b"/>
            <a:pathLst>
              <a:path w="1365885" h="723900">
                <a:moveTo>
                  <a:pt x="0" y="723900"/>
                </a:moveTo>
                <a:lnTo>
                  <a:pt x="1365885" y="723900"/>
                </a:lnTo>
                <a:lnTo>
                  <a:pt x="1365885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8550" y="201930"/>
            <a:ext cx="1367155" cy="724535"/>
          </a:xfrm>
          <a:custGeom>
            <a:avLst/>
            <a:gdLst/>
            <a:ahLst/>
            <a:cxnLst/>
            <a:rect l="l" t="t" r="r" b="b"/>
            <a:pathLst>
              <a:path w="1367154" h="724535">
                <a:moveTo>
                  <a:pt x="0" y="724534"/>
                </a:moveTo>
                <a:lnTo>
                  <a:pt x="1367154" y="724534"/>
                </a:lnTo>
                <a:lnTo>
                  <a:pt x="1367154" y="0"/>
                </a:lnTo>
                <a:lnTo>
                  <a:pt x="0" y="0"/>
                </a:lnTo>
                <a:lnTo>
                  <a:pt x="0" y="72453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68550" y="201930"/>
            <a:ext cx="1367155" cy="724535"/>
          </a:xfrm>
          <a:custGeom>
            <a:avLst/>
            <a:gdLst/>
            <a:ahLst/>
            <a:cxnLst/>
            <a:rect l="l" t="t" r="r" b="b"/>
            <a:pathLst>
              <a:path w="1367154" h="724535">
                <a:moveTo>
                  <a:pt x="0" y="724534"/>
                </a:moveTo>
                <a:lnTo>
                  <a:pt x="1367154" y="724534"/>
                </a:lnTo>
                <a:lnTo>
                  <a:pt x="1367154" y="0"/>
                </a:lnTo>
                <a:lnTo>
                  <a:pt x="0" y="0"/>
                </a:lnTo>
                <a:lnTo>
                  <a:pt x="0" y="72453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87534" y="7051675"/>
            <a:ext cx="341630" cy="179705"/>
          </a:xfrm>
          <a:custGeom>
            <a:avLst/>
            <a:gdLst/>
            <a:ahLst/>
            <a:cxnLst/>
            <a:rect l="l" t="t" r="r" b="b"/>
            <a:pathLst>
              <a:path w="341629" h="179704">
                <a:moveTo>
                  <a:pt x="0" y="179705"/>
                </a:moveTo>
                <a:lnTo>
                  <a:pt x="341629" y="179705"/>
                </a:lnTo>
                <a:lnTo>
                  <a:pt x="341629" y="0"/>
                </a:lnTo>
                <a:lnTo>
                  <a:pt x="0" y="0"/>
                </a:lnTo>
                <a:lnTo>
                  <a:pt x="0" y="179705"/>
                </a:lnTo>
                <a:close/>
              </a:path>
            </a:pathLst>
          </a:custGeom>
          <a:solidFill>
            <a:srgbClr val="BEBEB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87534" y="7048500"/>
            <a:ext cx="341630" cy="182880"/>
          </a:xfrm>
          <a:custGeom>
            <a:avLst/>
            <a:gdLst/>
            <a:ahLst/>
            <a:cxnLst/>
            <a:rect l="l" t="t" r="r" b="b"/>
            <a:pathLst>
              <a:path w="341629" h="182879">
                <a:moveTo>
                  <a:pt x="0" y="182880"/>
                </a:moveTo>
                <a:lnTo>
                  <a:pt x="341629" y="182880"/>
                </a:lnTo>
                <a:lnTo>
                  <a:pt x="341629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87534" y="6868795"/>
            <a:ext cx="341630" cy="182880"/>
          </a:xfrm>
          <a:custGeom>
            <a:avLst/>
            <a:gdLst/>
            <a:ahLst/>
            <a:cxnLst/>
            <a:rect l="l" t="t" r="r" b="b"/>
            <a:pathLst>
              <a:path w="341629" h="182879">
                <a:moveTo>
                  <a:pt x="0" y="182880"/>
                </a:moveTo>
                <a:lnTo>
                  <a:pt x="341629" y="182880"/>
                </a:lnTo>
                <a:lnTo>
                  <a:pt x="341629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87534" y="6868795"/>
            <a:ext cx="341630" cy="182880"/>
          </a:xfrm>
          <a:custGeom>
            <a:avLst/>
            <a:gdLst/>
            <a:ahLst/>
            <a:cxnLst/>
            <a:rect l="l" t="t" r="r" b="b"/>
            <a:pathLst>
              <a:path w="341629" h="182879">
                <a:moveTo>
                  <a:pt x="0" y="182880"/>
                </a:moveTo>
                <a:lnTo>
                  <a:pt x="341629" y="182880"/>
                </a:lnTo>
                <a:lnTo>
                  <a:pt x="341629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29165" y="6868795"/>
            <a:ext cx="341630" cy="182880"/>
          </a:xfrm>
          <a:custGeom>
            <a:avLst/>
            <a:gdLst/>
            <a:ahLst/>
            <a:cxnLst/>
            <a:rect l="l" t="t" r="r" b="b"/>
            <a:pathLst>
              <a:path w="341629" h="182879">
                <a:moveTo>
                  <a:pt x="0" y="182880"/>
                </a:moveTo>
                <a:lnTo>
                  <a:pt x="341629" y="182880"/>
                </a:lnTo>
                <a:lnTo>
                  <a:pt x="341629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BEBEB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29165" y="6868795"/>
            <a:ext cx="341630" cy="182880"/>
          </a:xfrm>
          <a:custGeom>
            <a:avLst/>
            <a:gdLst/>
            <a:ahLst/>
            <a:cxnLst/>
            <a:rect l="l" t="t" r="r" b="b"/>
            <a:pathLst>
              <a:path w="341629" h="182879">
                <a:moveTo>
                  <a:pt x="0" y="182880"/>
                </a:moveTo>
                <a:lnTo>
                  <a:pt x="341629" y="182880"/>
                </a:lnTo>
                <a:lnTo>
                  <a:pt x="341629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24835" y="6641287"/>
            <a:ext cx="3571875" cy="384721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5"/>
              </a:lnSpc>
            </a:pPr>
            <a:r>
              <a:rPr lang="tr-TR" sz="2600" b="1" spc="-130" dirty="0" smtClean="0">
                <a:solidFill>
                  <a:srgbClr val="FF0000"/>
                </a:solidFill>
                <a:latin typeface="Trebuchet MS"/>
                <a:cs typeface="Trebuchet MS"/>
              </a:rPr>
              <a:t>KOZAN </a:t>
            </a:r>
            <a:r>
              <a:rPr sz="2600" b="1" spc="-185" dirty="0" smtClean="0">
                <a:solidFill>
                  <a:srgbClr val="FF0000"/>
                </a:solidFill>
                <a:latin typeface="Trebuchet MS"/>
                <a:cs typeface="Trebuchet MS"/>
              </a:rPr>
              <a:t>TİCARET</a:t>
            </a:r>
            <a:r>
              <a:rPr sz="2600" b="1" spc="-335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-85" dirty="0">
                <a:solidFill>
                  <a:srgbClr val="FF0000"/>
                </a:solidFill>
                <a:latin typeface="Trebuchet MS"/>
                <a:cs typeface="Trebuchet MS"/>
              </a:rPr>
              <a:t>BORSASI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9590" y="1626616"/>
            <a:ext cx="731520" cy="759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91995" y="2386076"/>
            <a:ext cx="728980" cy="712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8309" y="3099181"/>
            <a:ext cx="701040" cy="748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42464" y="3847210"/>
            <a:ext cx="764539" cy="7124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42870" y="237490"/>
            <a:ext cx="728980" cy="72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3919" y="1277366"/>
          <a:ext cx="8622030" cy="193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1625"/>
                <a:gridCol w="3417570"/>
                <a:gridCol w="2362835"/>
              </a:tblGrid>
              <a:tr h="280035">
                <a:tc gridSpan="3"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Tablo:4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Toplam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Üretime Göre Dağılım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Oranı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6220">
                <a:tc>
                  <a:txBody>
                    <a:bodyPr/>
                    <a:lstStyle/>
                    <a:p>
                      <a:pPr marL="11430" algn="ctr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Borsa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Adı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Miktar(Ton)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(%) Oran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marL="5016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Tarsus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34.132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95680" algn="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15,56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5016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Adana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82.476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95680" algn="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37,60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50165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Ceyhan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101.614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9568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46,32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5016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Osmaniye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156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1033780" algn="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5016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Kozan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991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1033780" algn="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marL="5016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Toplam Üretim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39545">
                        <a:lnSpc>
                          <a:spcPts val="1435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219.369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6460" y="3525139"/>
            <a:ext cx="781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4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800" b="1" spc="-85" dirty="0">
                <a:solidFill>
                  <a:srgbClr val="000000"/>
                </a:solidFill>
                <a:latin typeface="Arial"/>
                <a:cs typeface="Arial"/>
              </a:rPr>
              <a:t>ra</a:t>
            </a:r>
            <a:r>
              <a:rPr sz="1800" b="1" spc="-6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800" b="1" spc="-100" dirty="0">
                <a:solidFill>
                  <a:srgbClr val="000000"/>
                </a:solidFill>
                <a:latin typeface="Arial"/>
                <a:cs typeface="Arial"/>
              </a:rPr>
              <a:t>ik:4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6967" y="6321247"/>
          <a:ext cx="4127498" cy="567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3040"/>
                <a:gridCol w="1114424"/>
                <a:gridCol w="929639"/>
                <a:gridCol w="620395"/>
              </a:tblGrid>
              <a:tr h="188595">
                <a:tc gridSpan="4"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25" dirty="0">
                          <a:latin typeface="Arial"/>
                          <a:cs typeface="Arial"/>
                        </a:rPr>
                        <a:t>KÜTLÜ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PAMUK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ÜRÜNÜNÜNE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ÖDENEN 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DESTEKLEME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PRİMİ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8595">
                <a:tc rowSpan="2">
                  <a:txBody>
                    <a:bodyPr/>
                    <a:lstStyle/>
                    <a:p>
                      <a:pPr marL="628015" marR="90170" indent="-524510">
                        <a:lnSpc>
                          <a:spcPct val="101800"/>
                        </a:lnSpc>
                        <a:spcBef>
                          <a:spcPts val="185"/>
                        </a:spcBef>
                      </a:pPr>
                      <a:r>
                        <a:rPr sz="1100" spc="-160" dirty="0">
                          <a:latin typeface="Arial"/>
                          <a:cs typeface="Arial"/>
                        </a:rPr>
                        <a:t>DESTEKLEME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MİKTARI 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(TL)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MERSİN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GENELİ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165" dirty="0">
                          <a:latin typeface="Arial"/>
                          <a:cs typeface="Arial"/>
                        </a:rPr>
                        <a:t>TARSUS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155" dirty="0">
                          <a:latin typeface="Arial"/>
                          <a:cs typeface="Arial"/>
                        </a:rPr>
                        <a:t>PAY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4.741.781,00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4.741.781,00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0,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99794" y="3995292"/>
            <a:ext cx="8633460" cy="2149475"/>
          </a:xfrm>
          <a:custGeom>
            <a:avLst/>
            <a:gdLst/>
            <a:ahLst/>
            <a:cxnLst/>
            <a:rect l="l" t="t" r="r" b="b"/>
            <a:pathLst>
              <a:path w="8633460" h="2149475">
                <a:moveTo>
                  <a:pt x="0" y="2149475"/>
                </a:moveTo>
                <a:lnTo>
                  <a:pt x="8633333" y="2149475"/>
                </a:lnTo>
                <a:lnTo>
                  <a:pt x="8633333" y="0"/>
                </a:lnTo>
                <a:lnTo>
                  <a:pt x="0" y="0"/>
                </a:lnTo>
                <a:lnTo>
                  <a:pt x="0" y="2149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9445" y="4138167"/>
            <a:ext cx="6181725" cy="1685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0395" y="5804535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5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0395" y="5568060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5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0395" y="5331841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5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0395" y="5095621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5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90395" y="4859401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5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0395" y="4623180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5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0395" y="4388485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25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59357" y="5152731"/>
            <a:ext cx="365760" cy="7340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60"/>
              </a:spcBef>
            </a:pPr>
            <a:r>
              <a:rPr sz="1000" spc="-55" dirty="0">
                <a:latin typeface="Arial"/>
                <a:cs typeface="Arial"/>
              </a:rPr>
              <a:t>4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0" dirty="0">
                <a:latin typeface="Arial"/>
                <a:cs typeface="Arial"/>
              </a:rPr>
              <a:t>.00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55"/>
              </a:spcBef>
            </a:pPr>
            <a:r>
              <a:rPr sz="1000" spc="-50" dirty="0">
                <a:latin typeface="Arial"/>
                <a:cs typeface="Arial"/>
              </a:rPr>
              <a:t>20.000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5094" y="4207916"/>
            <a:ext cx="429895" cy="9702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760"/>
              </a:spcBef>
            </a:pPr>
            <a:r>
              <a:rPr sz="1000" spc="-50" dirty="0">
                <a:latin typeface="Arial"/>
                <a:cs typeface="Arial"/>
              </a:rPr>
              <a:t>120.0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R="5715" algn="ctr">
              <a:lnSpc>
                <a:spcPct val="100000"/>
              </a:lnSpc>
              <a:spcBef>
                <a:spcPts val="660"/>
              </a:spcBef>
            </a:pPr>
            <a:r>
              <a:rPr sz="1000" spc="-50" dirty="0">
                <a:latin typeface="Arial"/>
                <a:cs typeface="Arial"/>
              </a:rPr>
              <a:t>100.0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51435" algn="ctr">
              <a:lnSpc>
                <a:spcPct val="100000"/>
              </a:lnSpc>
              <a:spcBef>
                <a:spcPts val="660"/>
              </a:spcBef>
            </a:pPr>
            <a:r>
              <a:rPr sz="1000" spc="-50" dirty="0">
                <a:latin typeface="Arial"/>
                <a:cs typeface="Arial"/>
              </a:rPr>
              <a:t>80.000</a:t>
            </a:r>
            <a:endParaRPr sz="1000">
              <a:latin typeface="Arial"/>
              <a:cs typeface="Arial"/>
            </a:endParaRPr>
          </a:p>
          <a:p>
            <a:pPr marL="51435" algn="ctr">
              <a:lnSpc>
                <a:spcPct val="100000"/>
              </a:lnSpc>
              <a:spcBef>
                <a:spcPts val="660"/>
              </a:spcBef>
            </a:pPr>
            <a:r>
              <a:rPr sz="1000" spc="-50" dirty="0">
                <a:latin typeface="Arial"/>
                <a:cs typeface="Arial"/>
              </a:rPr>
              <a:t>60.000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30019" y="58058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877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8926" y="58058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877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6310" y="58058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877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5219" y="58058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877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02603" y="58058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877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70368" y="58058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877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49119" y="5868416"/>
            <a:ext cx="344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4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ar</a:t>
            </a:r>
            <a:r>
              <a:rPr sz="1000" spc="-125" dirty="0">
                <a:latin typeface="Arial"/>
                <a:cs typeface="Arial"/>
              </a:rPr>
              <a:t>s</a:t>
            </a:r>
            <a:r>
              <a:rPr sz="1000" spc="-35" dirty="0">
                <a:latin typeface="Arial"/>
                <a:cs typeface="Arial"/>
              </a:rPr>
              <a:t>u</a:t>
            </a:r>
            <a:r>
              <a:rPr sz="1000" spc="-114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18661" y="5868416"/>
            <a:ext cx="3416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Arial"/>
                <a:cs typeface="Arial"/>
              </a:rPr>
              <a:t>Ad</a:t>
            </a:r>
            <a:r>
              <a:rPr sz="1000" spc="-60" dirty="0">
                <a:latin typeface="Arial"/>
                <a:cs typeface="Arial"/>
              </a:rPr>
              <a:t>a</a:t>
            </a:r>
            <a:r>
              <a:rPr sz="1000" spc="-55" dirty="0">
                <a:latin typeface="Arial"/>
                <a:cs typeface="Arial"/>
              </a:rPr>
              <a:t>n</a:t>
            </a:r>
            <a:r>
              <a:rPr sz="1000" spc="-8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59503" y="5868416"/>
            <a:ext cx="3943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50" dirty="0">
                <a:latin typeface="Arial"/>
                <a:cs typeface="Arial"/>
              </a:rPr>
              <a:t>C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y</a:t>
            </a:r>
            <a:r>
              <a:rPr sz="1000" spc="-35" dirty="0">
                <a:latin typeface="Arial"/>
                <a:cs typeface="Arial"/>
              </a:rPr>
              <a:t>h</a:t>
            </a:r>
            <a:r>
              <a:rPr sz="1000" spc="-60" dirty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63514" y="5868416"/>
            <a:ext cx="523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Arial"/>
                <a:cs typeface="Arial"/>
              </a:rPr>
              <a:t>Osmaniye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31990" y="5868416"/>
            <a:ext cx="3232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0" dirty="0">
                <a:latin typeface="Arial"/>
                <a:cs typeface="Arial"/>
              </a:rPr>
              <a:t>Koz</a:t>
            </a:r>
            <a:r>
              <a:rPr sz="1000" spc="-60" dirty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50961" y="5027519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69752"/>
                </a:moveTo>
                <a:lnTo>
                  <a:pt x="69752" y="69752"/>
                </a:lnTo>
                <a:lnTo>
                  <a:pt x="69752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78747" y="5027519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69752"/>
                </a:moveTo>
                <a:lnTo>
                  <a:pt x="69750" y="69752"/>
                </a:lnTo>
                <a:lnTo>
                  <a:pt x="69750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052181" y="4960111"/>
            <a:ext cx="1290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7405" algn="l"/>
              </a:tabLst>
            </a:pPr>
            <a:r>
              <a:rPr sz="1000" spc="-30" dirty="0">
                <a:latin typeface="Arial"/>
                <a:cs typeface="Arial"/>
              </a:rPr>
              <a:t>Miktar(Ton)	</a:t>
            </a:r>
            <a:r>
              <a:rPr sz="1000" spc="-85" dirty="0">
                <a:latin typeface="Arial"/>
                <a:cs typeface="Arial"/>
              </a:rPr>
              <a:t>(%)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Oran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99794" y="3995292"/>
            <a:ext cx="8633460" cy="2149475"/>
          </a:xfrm>
          <a:custGeom>
            <a:avLst/>
            <a:gdLst/>
            <a:ahLst/>
            <a:cxnLst/>
            <a:rect l="l" t="t" r="r" b="b"/>
            <a:pathLst>
              <a:path w="8633460" h="2149475">
                <a:moveTo>
                  <a:pt x="0" y="2149475"/>
                </a:moveTo>
                <a:lnTo>
                  <a:pt x="8633333" y="2149475"/>
                </a:lnTo>
                <a:lnTo>
                  <a:pt x="8633333" y="0"/>
                </a:lnTo>
                <a:lnTo>
                  <a:pt x="0" y="0"/>
                </a:lnTo>
                <a:lnTo>
                  <a:pt x="0" y="2149475"/>
                </a:lnTo>
                <a:close/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8770" y="609346"/>
            <a:ext cx="49707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30" dirty="0">
                <a:latin typeface="Trebuchet MS"/>
                <a:cs typeface="Trebuchet MS"/>
              </a:rPr>
              <a:t>2017 </a:t>
            </a:r>
            <a:r>
              <a:rPr sz="1600" b="1" spc="-105" dirty="0">
                <a:latin typeface="Trebuchet MS"/>
                <a:cs typeface="Trebuchet MS"/>
              </a:rPr>
              <a:t>YILI </a:t>
            </a:r>
            <a:r>
              <a:rPr sz="1600" b="1" spc="-50" dirty="0">
                <a:latin typeface="Trebuchet MS"/>
                <a:cs typeface="Trebuchet MS"/>
              </a:rPr>
              <a:t>BAZINDA </a:t>
            </a:r>
            <a:r>
              <a:rPr sz="1600" b="1" spc="-85" dirty="0">
                <a:latin typeface="Trebuchet MS"/>
                <a:cs typeface="Trebuchet MS"/>
              </a:rPr>
              <a:t>TARSUS'TA </a:t>
            </a:r>
            <a:r>
              <a:rPr sz="1600" b="1" spc="-105" dirty="0">
                <a:latin typeface="Trebuchet MS"/>
                <a:cs typeface="Trebuchet MS"/>
              </a:rPr>
              <a:t>ÜRETİLEN </a:t>
            </a:r>
            <a:r>
              <a:rPr sz="1600" b="1" spc="-65" dirty="0">
                <a:latin typeface="Trebuchet MS"/>
                <a:cs typeface="Trebuchet MS"/>
              </a:rPr>
              <a:t>BAZI</a:t>
            </a:r>
            <a:r>
              <a:rPr sz="1600" b="1" spc="125" dirty="0">
                <a:latin typeface="Trebuchet MS"/>
                <a:cs typeface="Trebuchet MS"/>
              </a:rPr>
              <a:t> </a:t>
            </a:r>
            <a:r>
              <a:rPr sz="1600" b="1" spc="-75" dirty="0">
                <a:latin typeface="Trebuchet MS"/>
                <a:cs typeface="Trebuchet MS"/>
              </a:rPr>
              <a:t>ÜRÜNLERİN</a:t>
            </a:r>
            <a:endParaRPr sz="16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320"/>
              </a:spcBef>
            </a:pPr>
            <a:r>
              <a:rPr sz="1600" b="1" spc="-45" dirty="0">
                <a:latin typeface="Trebuchet MS"/>
                <a:cs typeface="Trebuchet MS"/>
              </a:rPr>
              <a:t>ÜRETİM </a:t>
            </a:r>
            <a:r>
              <a:rPr sz="1600" b="1" spc="-95" dirty="0">
                <a:latin typeface="Trebuchet MS"/>
                <a:cs typeface="Trebuchet MS"/>
              </a:rPr>
              <a:t>DEĞERLERİ VE </a:t>
            </a:r>
            <a:r>
              <a:rPr sz="1600" b="1" spc="-90" dirty="0">
                <a:latin typeface="Trebuchet MS"/>
                <a:cs typeface="Trebuchet MS"/>
              </a:rPr>
              <a:t>YARATTIĞI </a:t>
            </a:r>
            <a:r>
              <a:rPr sz="1600" b="1" spc="-40" dirty="0">
                <a:latin typeface="Trebuchet MS"/>
                <a:cs typeface="Trebuchet MS"/>
              </a:rPr>
              <a:t>KATMA</a:t>
            </a:r>
            <a:r>
              <a:rPr sz="1600" b="1" spc="-325" dirty="0">
                <a:latin typeface="Trebuchet MS"/>
                <a:cs typeface="Trebuchet MS"/>
              </a:rPr>
              <a:t> </a:t>
            </a:r>
            <a:r>
              <a:rPr sz="1600" b="1" spc="-85" dirty="0">
                <a:latin typeface="Trebuchet MS"/>
                <a:cs typeface="Trebuchet MS"/>
              </a:rPr>
              <a:t>DEĞER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8294" y="1451797"/>
          <a:ext cx="10198734" cy="9685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125"/>
                <a:gridCol w="533400"/>
                <a:gridCol w="609600"/>
                <a:gridCol w="596900"/>
                <a:gridCol w="488950"/>
                <a:gridCol w="514350"/>
                <a:gridCol w="781685"/>
                <a:gridCol w="571500"/>
                <a:gridCol w="406400"/>
                <a:gridCol w="590550"/>
                <a:gridCol w="603249"/>
                <a:gridCol w="660400"/>
                <a:gridCol w="635000"/>
                <a:gridCol w="615950"/>
                <a:gridCol w="666750"/>
                <a:gridCol w="796925"/>
              </a:tblGrid>
              <a:tr h="1064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750" b="1" spc="-610" dirty="0">
                          <a:latin typeface="Arial"/>
                          <a:cs typeface="Arial"/>
                        </a:rPr>
                        <a:t>MISIR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D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50" b="1" spc="-500" dirty="0">
                          <a:latin typeface="Arial"/>
                          <a:cs typeface="Arial"/>
                        </a:rPr>
                        <a:t>Miktarı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D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850" b="1" spc="-505" dirty="0">
                          <a:latin typeface="Arial"/>
                          <a:cs typeface="Arial"/>
                        </a:rPr>
                        <a:t>Fiyatı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D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100330" indent="75565">
                        <a:lnSpc>
                          <a:spcPct val="110700"/>
                        </a:lnSpc>
                        <a:spcBef>
                          <a:spcPts val="1545"/>
                        </a:spcBef>
                      </a:pPr>
                      <a:r>
                        <a:rPr sz="1850" b="1" spc="-590" dirty="0">
                          <a:latin typeface="Arial"/>
                          <a:cs typeface="Arial"/>
                        </a:rPr>
                        <a:t>Birim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Maali</a:t>
                      </a:r>
                      <a:r>
                        <a:rPr sz="1850" b="1" spc="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t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D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84455" indent="18415">
                        <a:lnSpc>
                          <a:spcPct val="110700"/>
                        </a:lnSpc>
                        <a:spcBef>
                          <a:spcPts val="1545"/>
                        </a:spcBef>
                      </a:pPr>
                      <a:r>
                        <a:rPr sz="1850" b="1" spc="-670" dirty="0">
                          <a:latin typeface="Arial"/>
                          <a:cs typeface="Arial"/>
                        </a:rPr>
                        <a:t>EKİLİŞ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50" b="1" spc="10" dirty="0">
                          <a:latin typeface="Arial"/>
                          <a:cs typeface="Arial"/>
                        </a:rPr>
                        <a:t>KA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R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D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99060" indent="6350">
                        <a:lnSpc>
                          <a:spcPct val="110700"/>
                        </a:lnSpc>
                        <a:spcBef>
                          <a:spcPts val="1545"/>
                        </a:spcBef>
                      </a:pPr>
                      <a:r>
                        <a:rPr sz="185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50" b="1" spc="-20" dirty="0">
                          <a:latin typeface="Arial"/>
                          <a:cs typeface="Arial"/>
                        </a:rPr>
                        <a:t>İ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M  </a:t>
                      </a:r>
                      <a:r>
                        <a:rPr sz="1850" b="1" spc="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50" b="1" spc="-15" dirty="0">
                          <a:latin typeface="Arial"/>
                          <a:cs typeface="Arial"/>
                        </a:rPr>
                        <a:t>Ğ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5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A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D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9525" indent="-241935">
                        <a:lnSpc>
                          <a:spcPct val="110700"/>
                        </a:lnSpc>
                        <a:spcBef>
                          <a:spcPts val="1545"/>
                        </a:spcBef>
                      </a:pPr>
                      <a:r>
                        <a:rPr sz="1850" b="1" spc="-815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1850" b="1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45" dirty="0">
                          <a:latin typeface="Arial"/>
                          <a:cs typeface="Arial"/>
                        </a:rPr>
                        <a:t>ÜRETİM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630" dirty="0">
                          <a:latin typeface="Arial"/>
                          <a:cs typeface="Arial"/>
                        </a:rPr>
                        <a:t>(TON)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D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1790" marR="71755" indent="-260985">
                        <a:lnSpc>
                          <a:spcPct val="110700"/>
                        </a:lnSpc>
                        <a:spcBef>
                          <a:spcPts val="1430"/>
                        </a:spcBef>
                      </a:pPr>
                      <a:r>
                        <a:rPr sz="1850" b="1" spc="-844" dirty="0">
                          <a:latin typeface="Arial"/>
                          <a:cs typeface="Arial"/>
                        </a:rPr>
                        <a:t>ÜRÜN</a:t>
                      </a:r>
                      <a:r>
                        <a:rPr sz="1850" b="1" spc="-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20" dirty="0">
                          <a:latin typeface="Arial"/>
                          <a:cs typeface="Arial"/>
                        </a:rPr>
                        <a:t>SATIŞ</a:t>
                      </a:r>
                      <a:r>
                        <a:rPr sz="185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635" dirty="0">
                          <a:latin typeface="Arial"/>
                          <a:cs typeface="Arial"/>
                        </a:rPr>
                        <a:t>FİYATI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650" dirty="0">
                          <a:latin typeface="Arial"/>
                          <a:cs typeface="Arial"/>
                        </a:rPr>
                        <a:t>(KG/TL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D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70840" marR="168275" indent="-184785">
                        <a:lnSpc>
                          <a:spcPct val="110700"/>
                        </a:lnSpc>
                        <a:spcBef>
                          <a:spcPts val="1430"/>
                        </a:spcBef>
                      </a:pPr>
                      <a:r>
                        <a:rPr sz="1850" b="1" spc="-765" dirty="0">
                          <a:latin typeface="Arial"/>
                          <a:cs typeface="Arial"/>
                        </a:rPr>
                        <a:t>GAYRİ</a:t>
                      </a:r>
                      <a:r>
                        <a:rPr sz="1850" b="1" spc="-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690" dirty="0">
                          <a:latin typeface="Arial"/>
                          <a:cs typeface="Arial"/>
                        </a:rPr>
                        <a:t>SAFİ</a:t>
                      </a:r>
                      <a:r>
                        <a:rPr sz="1850" b="1" spc="-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45" dirty="0">
                          <a:latin typeface="Arial"/>
                          <a:cs typeface="Arial"/>
                        </a:rPr>
                        <a:t>ÜRETİM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695" dirty="0">
                          <a:latin typeface="Arial"/>
                          <a:cs typeface="Arial"/>
                        </a:rPr>
                        <a:t>DEĞERİ(TL)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D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1290" marR="141605" indent="139065">
                        <a:lnSpc>
                          <a:spcPct val="110700"/>
                        </a:lnSpc>
                        <a:spcBef>
                          <a:spcPts val="1430"/>
                        </a:spcBef>
                      </a:pPr>
                      <a:r>
                        <a:rPr sz="1850" b="1" spc="-815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1850" b="1" spc="-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45" dirty="0">
                          <a:latin typeface="Arial"/>
                          <a:cs typeface="Arial"/>
                        </a:rPr>
                        <a:t>ÜRETİM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85" dirty="0">
                          <a:latin typeface="Arial"/>
                          <a:cs typeface="Arial"/>
                        </a:rPr>
                        <a:t>MASRAFLARI</a:t>
                      </a:r>
                      <a:r>
                        <a:rPr sz="1850" b="1" spc="-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40" dirty="0">
                          <a:latin typeface="Arial"/>
                          <a:cs typeface="Arial"/>
                        </a:rPr>
                        <a:t>TOPLAMI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D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850" b="1" spc="-690" dirty="0">
                          <a:latin typeface="Arial"/>
                          <a:cs typeface="Arial"/>
                        </a:rPr>
                        <a:t>SAFİ</a:t>
                      </a:r>
                      <a:r>
                        <a:rPr sz="185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45" dirty="0">
                          <a:latin typeface="Arial"/>
                          <a:cs typeface="Arial"/>
                        </a:rPr>
                        <a:t>ÜRETİM</a:t>
                      </a:r>
                      <a:r>
                        <a:rPr sz="185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695" dirty="0">
                          <a:latin typeface="Arial"/>
                          <a:cs typeface="Arial"/>
                        </a:rPr>
                        <a:t>DEĞERİ(TL)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D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1590" indent="100965">
                        <a:lnSpc>
                          <a:spcPts val="2460"/>
                        </a:lnSpc>
                      </a:pPr>
                      <a:r>
                        <a:rPr sz="1850" b="1" spc="-855" dirty="0">
                          <a:latin typeface="Arial"/>
                          <a:cs typeface="Arial"/>
                        </a:rPr>
                        <a:t>FARK</a:t>
                      </a:r>
                      <a:r>
                        <a:rPr sz="185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855" dirty="0">
                          <a:latin typeface="Arial"/>
                          <a:cs typeface="Arial"/>
                        </a:rPr>
                        <a:t>ÖDEME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65" dirty="0">
                          <a:latin typeface="Arial"/>
                          <a:cs typeface="Arial"/>
                        </a:rPr>
                        <a:t>DESTEĞİ</a:t>
                      </a:r>
                      <a:r>
                        <a:rPr sz="1850" b="1" spc="-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15" dirty="0">
                          <a:latin typeface="Arial"/>
                          <a:cs typeface="Arial"/>
                        </a:rPr>
                        <a:t>(0,02</a:t>
                      </a:r>
                      <a:r>
                        <a:rPr sz="1850" b="1" spc="-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00" dirty="0">
                          <a:latin typeface="Arial"/>
                          <a:cs typeface="Arial"/>
                        </a:rPr>
                        <a:t>Kr.)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38100">
                      <a:solidFill>
                        <a:srgbClr val="0000D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</a:tr>
              <a:tr h="5484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50" b="1" spc="-550" dirty="0">
                          <a:latin typeface="Arial"/>
                          <a:cs typeface="Arial"/>
                        </a:rPr>
                        <a:t>GiderCinsi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50" b="1" spc="-500" dirty="0">
                          <a:latin typeface="Trebuchet MS"/>
                          <a:cs typeface="Trebuchet MS"/>
                        </a:rPr>
                        <a:t>Miktarı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50" b="1" spc="-495" dirty="0">
                          <a:latin typeface="Trebuchet MS"/>
                          <a:cs typeface="Trebuchet MS"/>
                        </a:rPr>
                        <a:t>Fiyatı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50" b="1" spc="-540" dirty="0">
                          <a:latin typeface="Trebuchet MS"/>
                          <a:cs typeface="Trebuchet MS"/>
                        </a:rPr>
                        <a:t>Tutarı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50" b="1" spc="-77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25" dirty="0">
                          <a:latin typeface="Arial"/>
                          <a:cs typeface="Arial"/>
                        </a:rPr>
                        <a:t>Az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50" b="1" spc="-77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60" dirty="0">
                          <a:latin typeface="Arial"/>
                          <a:cs typeface="Arial"/>
                        </a:rPr>
                        <a:t>Çok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50" b="1" spc="-77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25" dirty="0">
                          <a:latin typeface="Arial"/>
                          <a:cs typeface="Arial"/>
                        </a:rPr>
                        <a:t>Az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50" b="1" spc="-77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60" dirty="0">
                          <a:latin typeface="Arial"/>
                          <a:cs typeface="Arial"/>
                        </a:rPr>
                        <a:t>Çok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50" b="1" spc="-77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25" dirty="0">
                          <a:latin typeface="Arial"/>
                          <a:cs typeface="Arial"/>
                        </a:rPr>
                        <a:t>Az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50" b="1" spc="-77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60" dirty="0">
                          <a:latin typeface="Arial"/>
                          <a:cs typeface="Arial"/>
                        </a:rPr>
                        <a:t>Çok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50" b="1" spc="-77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25" dirty="0">
                          <a:latin typeface="Arial"/>
                          <a:cs typeface="Arial"/>
                        </a:rPr>
                        <a:t>Az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50" b="1" spc="-77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60" dirty="0">
                          <a:latin typeface="Arial"/>
                          <a:cs typeface="Arial"/>
                        </a:rPr>
                        <a:t>Çok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647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750" b="1" spc="-740" dirty="0">
                          <a:latin typeface="Arial"/>
                          <a:cs typeface="Arial"/>
                        </a:rPr>
                        <a:t>Tohum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1750" b="1" spc="-505" dirty="0">
                          <a:latin typeface="Arial"/>
                          <a:cs typeface="Arial"/>
                        </a:rPr>
                        <a:t>2,5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750" b="1" spc="-535" dirty="0">
                          <a:latin typeface="Arial"/>
                          <a:cs typeface="Arial"/>
                        </a:rPr>
                        <a:t>26,8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750" b="1" spc="-630" dirty="0">
                          <a:latin typeface="Arial"/>
                          <a:cs typeface="Arial"/>
                        </a:rPr>
                        <a:t>67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181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162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9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750" b="1" spc="-610" dirty="0">
                          <a:latin typeface="Trebuchet MS"/>
                          <a:cs typeface="Trebuchet MS"/>
                        </a:rPr>
                        <a:t>TabanGübre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750" b="1" spc="-630" dirty="0">
                          <a:latin typeface="Arial"/>
                          <a:cs typeface="Arial"/>
                        </a:rPr>
                        <a:t>60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1750" b="1" spc="-505" dirty="0">
                          <a:latin typeface="Arial"/>
                          <a:cs typeface="Arial"/>
                        </a:rPr>
                        <a:t>1,1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750" b="1" spc="-630" dirty="0">
                          <a:latin typeface="Arial"/>
                          <a:cs typeface="Arial"/>
                        </a:rPr>
                        <a:t>66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181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980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78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565" dirty="0">
                          <a:latin typeface="Trebuchet MS"/>
                          <a:cs typeface="Trebuchet MS"/>
                        </a:rPr>
                        <a:t>ÜstGübre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630" dirty="0">
                          <a:latin typeface="Arial"/>
                          <a:cs typeface="Arial"/>
                        </a:rPr>
                        <a:t>60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505" dirty="0">
                          <a:latin typeface="Arial"/>
                          <a:cs typeface="Arial"/>
                        </a:rPr>
                        <a:t>1,2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630" dirty="0">
                          <a:latin typeface="Arial"/>
                          <a:cs typeface="Arial"/>
                        </a:rPr>
                        <a:t>72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181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069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94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spc="-620" dirty="0">
                          <a:latin typeface="Trebuchet MS"/>
                          <a:cs typeface="Trebuchet MS"/>
                        </a:rPr>
                        <a:t>İLAÇLAMA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spc="-630" dirty="0">
                          <a:latin typeface="Arial"/>
                          <a:cs typeface="Arial"/>
                        </a:rPr>
                        <a:t>22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181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993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59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520" dirty="0">
                          <a:latin typeface="Trebuchet MS"/>
                          <a:cs typeface="Trebuchet MS"/>
                        </a:rPr>
                        <a:t>SuParası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630" dirty="0">
                          <a:latin typeface="Arial"/>
                          <a:cs typeface="Arial"/>
                        </a:rPr>
                        <a:t>34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181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171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91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710" dirty="0">
                          <a:latin typeface="Arial"/>
                          <a:cs typeface="Arial"/>
                        </a:rPr>
                        <a:t>Sucu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505" dirty="0">
                          <a:latin typeface="Arial"/>
                          <a:cs typeface="Arial"/>
                        </a:rPr>
                        <a:t>3,5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dirty="0">
                          <a:latin typeface="Arial"/>
                          <a:cs typeface="Arial"/>
                        </a:rPr>
                        <a:t>6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630" dirty="0">
                          <a:latin typeface="Arial"/>
                          <a:cs typeface="Arial"/>
                        </a:rPr>
                        <a:t>21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181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812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06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spc="-520" dirty="0">
                          <a:latin typeface="Trebuchet MS"/>
                          <a:cs typeface="Trebuchet MS"/>
                        </a:rPr>
                        <a:t>HasatMasrafı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b="1" spc="-630" dirty="0">
                          <a:latin typeface="Arial"/>
                          <a:cs typeface="Arial"/>
                        </a:rPr>
                        <a:t>23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181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175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1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550" dirty="0">
                          <a:latin typeface="Trebuchet MS"/>
                          <a:cs typeface="Trebuchet MS"/>
                        </a:rPr>
                        <a:t>Akaryakıt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630" dirty="0">
                          <a:latin typeface="Arial"/>
                          <a:cs typeface="Arial"/>
                        </a:rPr>
                        <a:t>15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535" dirty="0">
                          <a:latin typeface="Arial"/>
                          <a:cs typeface="Arial"/>
                        </a:rPr>
                        <a:t>4,65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535" dirty="0">
                          <a:latin typeface="Arial"/>
                          <a:cs typeface="Arial"/>
                        </a:rPr>
                        <a:t>67,5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181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253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07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3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795" dirty="0">
                          <a:latin typeface="Arial"/>
                          <a:cs typeface="Arial"/>
                        </a:rPr>
                        <a:t>TOPLAM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b="1" spc="-555" dirty="0">
                          <a:latin typeface="Arial"/>
                          <a:cs typeface="Arial"/>
                        </a:rPr>
                        <a:t>372,5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181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48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6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271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241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189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868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216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992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67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618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ED4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67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618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ED4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122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249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89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3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149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373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3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424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820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4800">
                <a:tc gridSpan="10"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50" spc="-819" dirty="0">
                          <a:latin typeface="Arial"/>
                          <a:cs typeface="Arial"/>
                        </a:rPr>
                        <a:t>ÜRÜN</a:t>
                      </a:r>
                      <a:r>
                        <a:rPr sz="175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10" dirty="0">
                          <a:latin typeface="Arial"/>
                          <a:cs typeface="Arial"/>
                        </a:rPr>
                        <a:t>YETİŞTİRMEMASRAFLARI</a:t>
                      </a:r>
                      <a:r>
                        <a:rPr sz="175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695" dirty="0">
                          <a:latin typeface="Arial"/>
                          <a:cs typeface="Arial"/>
                        </a:rPr>
                        <a:t>PİYASA</a:t>
                      </a:r>
                      <a:r>
                        <a:rPr sz="175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00" dirty="0">
                          <a:latin typeface="Arial"/>
                          <a:cs typeface="Arial"/>
                        </a:rPr>
                        <a:t>PEŞİN</a:t>
                      </a:r>
                      <a:r>
                        <a:rPr sz="175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650" dirty="0">
                          <a:latin typeface="Arial"/>
                          <a:cs typeface="Arial"/>
                        </a:rPr>
                        <a:t>FİYATLARI</a:t>
                      </a:r>
                      <a:r>
                        <a:rPr sz="175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75" dirty="0">
                          <a:latin typeface="Arial"/>
                          <a:cs typeface="Arial"/>
                        </a:rPr>
                        <a:t>OLARAK</a:t>
                      </a:r>
                      <a:r>
                        <a:rPr sz="175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15" dirty="0">
                          <a:latin typeface="Arial"/>
                          <a:cs typeface="Arial"/>
                        </a:rPr>
                        <a:t>HESAPLANMIŞOLUP,</a:t>
                      </a:r>
                      <a:r>
                        <a:rPr sz="175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10" dirty="0">
                          <a:latin typeface="Arial"/>
                          <a:cs typeface="Arial"/>
                        </a:rPr>
                        <a:t>ÜRETİMYAPILACAK</a:t>
                      </a:r>
                      <a:r>
                        <a:rPr sz="175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670" dirty="0">
                          <a:latin typeface="Arial"/>
                          <a:cs typeface="Arial"/>
                        </a:rPr>
                        <a:t>ARAZİ</a:t>
                      </a:r>
                      <a:r>
                        <a:rPr sz="175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670" dirty="0">
                          <a:latin typeface="Arial"/>
                          <a:cs typeface="Arial"/>
                        </a:rPr>
                        <a:t>KİRA</a:t>
                      </a:r>
                      <a:r>
                        <a:rPr sz="175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670" dirty="0">
                          <a:latin typeface="Arial"/>
                          <a:cs typeface="Arial"/>
                        </a:rPr>
                        <a:t>GİDERİ</a:t>
                      </a:r>
                      <a:r>
                        <a:rPr sz="175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30" dirty="0">
                          <a:latin typeface="Arial"/>
                          <a:cs typeface="Arial"/>
                        </a:rPr>
                        <a:t>HARİÇTUTULMUŞTUR.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0D6E4"/>
                      </a:solidFill>
                      <a:prstDash val="solid"/>
                    </a:lnL>
                    <a:lnR w="9525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8295" y="1273577"/>
          <a:ext cx="10090780" cy="9949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695"/>
                <a:gridCol w="527684"/>
                <a:gridCol w="603250"/>
                <a:gridCol w="590550"/>
                <a:gridCol w="483870"/>
                <a:gridCol w="508635"/>
                <a:gridCol w="772795"/>
                <a:gridCol w="565150"/>
                <a:gridCol w="401954"/>
                <a:gridCol w="584200"/>
                <a:gridCol w="596899"/>
                <a:gridCol w="653415"/>
                <a:gridCol w="628649"/>
                <a:gridCol w="609600"/>
                <a:gridCol w="659764"/>
                <a:gridCol w="788670"/>
              </a:tblGrid>
              <a:tr h="9652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750" b="1" spc="-610" dirty="0">
                          <a:latin typeface="Trebuchet MS"/>
                          <a:cs typeface="Trebuchet MS"/>
                        </a:rPr>
                        <a:t>SOYAFASULYESİ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900" b="1" spc="-525" dirty="0">
                          <a:latin typeface="Arial"/>
                          <a:cs typeface="Arial"/>
                        </a:rPr>
                        <a:t>Miktarı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1900" b="1" spc="-530" dirty="0">
                          <a:latin typeface="Arial"/>
                          <a:cs typeface="Arial"/>
                        </a:rPr>
                        <a:t>Fiyatı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97790" indent="74930">
                        <a:lnSpc>
                          <a:spcPct val="109500"/>
                        </a:lnSpc>
                        <a:spcBef>
                          <a:spcPts val="1150"/>
                        </a:spcBef>
                      </a:pPr>
                      <a:r>
                        <a:rPr sz="1900" b="1" spc="-620" dirty="0">
                          <a:latin typeface="Arial"/>
                          <a:cs typeface="Arial"/>
                        </a:rPr>
                        <a:t>Birim </a:t>
                      </a:r>
                      <a:r>
                        <a:rPr sz="1900" b="1" spc="-5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Maali</a:t>
                      </a:r>
                      <a:r>
                        <a:rPr sz="1900" b="1" spc="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1280" indent="18415">
                        <a:lnSpc>
                          <a:spcPct val="109500"/>
                        </a:lnSpc>
                        <a:spcBef>
                          <a:spcPts val="1150"/>
                        </a:spcBef>
                      </a:pPr>
                      <a:r>
                        <a:rPr sz="1900" b="1" spc="-700" dirty="0">
                          <a:latin typeface="Arial"/>
                          <a:cs typeface="Arial"/>
                        </a:rPr>
                        <a:t>EKİLİŞ </a:t>
                      </a:r>
                      <a:r>
                        <a:rPr sz="1900" b="1" spc="-5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9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b="1" spc="10" dirty="0">
                          <a:latin typeface="Arial"/>
                          <a:cs typeface="Arial"/>
                        </a:rPr>
                        <a:t>KA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95250" indent="5715">
                        <a:lnSpc>
                          <a:spcPct val="109500"/>
                        </a:lnSpc>
                        <a:spcBef>
                          <a:spcPts val="1150"/>
                        </a:spcBef>
                      </a:pPr>
                      <a:r>
                        <a:rPr sz="19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9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900" b="1" spc="-20" dirty="0">
                          <a:latin typeface="Arial"/>
                          <a:cs typeface="Arial"/>
                        </a:rPr>
                        <a:t>İ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M  </a:t>
                      </a:r>
                      <a:r>
                        <a:rPr sz="1900" b="1" spc="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900" b="1" spc="-15" dirty="0">
                          <a:latin typeface="Arial"/>
                          <a:cs typeface="Arial"/>
                        </a:rPr>
                        <a:t>Ğ</a:t>
                      </a:r>
                      <a:r>
                        <a:rPr sz="1900" b="1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A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5715" indent="-239395">
                        <a:lnSpc>
                          <a:spcPct val="109500"/>
                        </a:lnSpc>
                        <a:spcBef>
                          <a:spcPts val="1150"/>
                        </a:spcBef>
                      </a:pPr>
                      <a:r>
                        <a:rPr sz="1900" b="1" spc="-855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1900" b="1" spc="-3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80" dirty="0">
                          <a:latin typeface="Arial"/>
                          <a:cs typeface="Arial"/>
                        </a:rPr>
                        <a:t>ÜRETİM </a:t>
                      </a:r>
                      <a:r>
                        <a:rPr sz="1900" b="1" spc="-5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665" dirty="0">
                          <a:latin typeface="Arial"/>
                          <a:cs typeface="Arial"/>
                        </a:rPr>
                        <a:t>(TON)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1790" marR="66040" indent="-258445">
                        <a:lnSpc>
                          <a:spcPct val="109500"/>
                        </a:lnSpc>
                        <a:spcBef>
                          <a:spcPts val="1030"/>
                        </a:spcBef>
                      </a:pPr>
                      <a:r>
                        <a:rPr sz="1900" b="1" spc="-885" dirty="0">
                          <a:latin typeface="Arial"/>
                          <a:cs typeface="Arial"/>
                        </a:rPr>
                        <a:t>ÜRÜN</a:t>
                      </a:r>
                      <a:r>
                        <a:rPr sz="1900" b="1" spc="-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50" dirty="0">
                          <a:latin typeface="Arial"/>
                          <a:cs typeface="Arial"/>
                        </a:rPr>
                        <a:t>SATIŞ</a:t>
                      </a:r>
                      <a:r>
                        <a:rPr sz="1900" b="1" spc="-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665" dirty="0">
                          <a:latin typeface="Arial"/>
                          <a:cs typeface="Arial"/>
                        </a:rPr>
                        <a:t>FİYATI </a:t>
                      </a:r>
                      <a:r>
                        <a:rPr sz="1900" b="1" spc="-5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680" dirty="0">
                          <a:latin typeface="Arial"/>
                          <a:cs typeface="Arial"/>
                        </a:rPr>
                        <a:t>(KG/TL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72110" marR="160655" indent="-182880">
                        <a:lnSpc>
                          <a:spcPct val="109500"/>
                        </a:lnSpc>
                        <a:spcBef>
                          <a:spcPts val="1030"/>
                        </a:spcBef>
                      </a:pPr>
                      <a:r>
                        <a:rPr sz="1900" b="1" spc="-800" dirty="0">
                          <a:latin typeface="Arial"/>
                          <a:cs typeface="Arial"/>
                        </a:rPr>
                        <a:t>GAYRİ</a:t>
                      </a:r>
                      <a:r>
                        <a:rPr sz="1900" b="1" spc="-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25" dirty="0">
                          <a:latin typeface="Arial"/>
                          <a:cs typeface="Arial"/>
                        </a:rPr>
                        <a:t>SAFİ</a:t>
                      </a:r>
                      <a:r>
                        <a:rPr sz="1900" b="1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80" dirty="0">
                          <a:latin typeface="Arial"/>
                          <a:cs typeface="Arial"/>
                        </a:rPr>
                        <a:t>ÜRETİM </a:t>
                      </a:r>
                      <a:r>
                        <a:rPr sz="1900" b="1" spc="-5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25" dirty="0">
                          <a:latin typeface="Arial"/>
                          <a:cs typeface="Arial"/>
                        </a:rPr>
                        <a:t>DEĞERİ(TL)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5735" marR="133350" indent="137795">
                        <a:lnSpc>
                          <a:spcPct val="109500"/>
                        </a:lnSpc>
                        <a:spcBef>
                          <a:spcPts val="1030"/>
                        </a:spcBef>
                      </a:pPr>
                      <a:r>
                        <a:rPr sz="1900" b="1" spc="-855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1900" b="1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80" dirty="0">
                          <a:latin typeface="Arial"/>
                          <a:cs typeface="Arial"/>
                        </a:rPr>
                        <a:t>ÜRETİM </a:t>
                      </a:r>
                      <a:r>
                        <a:rPr sz="1900" b="1" spc="-5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825" dirty="0">
                          <a:latin typeface="Arial"/>
                          <a:cs typeface="Arial"/>
                        </a:rPr>
                        <a:t>MASRAFLARI</a:t>
                      </a:r>
                      <a:r>
                        <a:rPr sz="1900" b="1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80" dirty="0">
                          <a:latin typeface="Arial"/>
                          <a:cs typeface="Arial"/>
                        </a:rPr>
                        <a:t>TOPLAMI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900" b="1" spc="-725" dirty="0">
                          <a:latin typeface="Arial"/>
                          <a:cs typeface="Arial"/>
                        </a:rPr>
                        <a:t>SAFİ</a:t>
                      </a:r>
                      <a:r>
                        <a:rPr sz="1900" b="1" spc="-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80" dirty="0">
                          <a:latin typeface="Arial"/>
                          <a:cs typeface="Arial"/>
                        </a:rPr>
                        <a:t>ÜRETİM</a:t>
                      </a:r>
                      <a:r>
                        <a:rPr sz="1900" b="1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25" dirty="0">
                          <a:latin typeface="Arial"/>
                          <a:cs typeface="Arial"/>
                        </a:rPr>
                        <a:t>DEĞERİ(TL)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900" b="1" spc="-894" dirty="0">
                          <a:latin typeface="Arial"/>
                          <a:cs typeface="Arial"/>
                        </a:rPr>
                        <a:t>FARK</a:t>
                      </a:r>
                      <a:r>
                        <a:rPr sz="190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894" dirty="0">
                          <a:latin typeface="Arial"/>
                          <a:cs typeface="Arial"/>
                        </a:rPr>
                        <a:t>ÖDEME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</a:tr>
              <a:tr h="859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1900" b="1" spc="-80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60" dirty="0">
                          <a:latin typeface="Arial"/>
                          <a:cs typeface="Arial"/>
                        </a:rPr>
                        <a:t>Az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900" b="1" spc="-80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95" dirty="0">
                          <a:latin typeface="Arial"/>
                          <a:cs typeface="Arial"/>
                        </a:rPr>
                        <a:t>Çok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900" b="1" spc="-80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60" dirty="0">
                          <a:latin typeface="Arial"/>
                          <a:cs typeface="Arial"/>
                        </a:rPr>
                        <a:t>Az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1900" b="1" spc="-80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95" dirty="0">
                          <a:latin typeface="Arial"/>
                          <a:cs typeface="Arial"/>
                        </a:rPr>
                        <a:t>Çok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900" b="1" spc="-80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60" dirty="0">
                          <a:latin typeface="Arial"/>
                          <a:cs typeface="Arial"/>
                        </a:rPr>
                        <a:t>Az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900" b="1" spc="-80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95" dirty="0">
                          <a:latin typeface="Arial"/>
                          <a:cs typeface="Arial"/>
                        </a:rPr>
                        <a:t>Çok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</a:pPr>
                      <a:r>
                        <a:rPr sz="1900" b="1" spc="-80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60" dirty="0">
                          <a:latin typeface="Arial"/>
                          <a:cs typeface="Arial"/>
                        </a:rPr>
                        <a:t>Az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</a:pPr>
                      <a:r>
                        <a:rPr sz="1900" b="1" spc="-80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95" dirty="0">
                          <a:latin typeface="Arial"/>
                          <a:cs typeface="Arial"/>
                        </a:rPr>
                        <a:t>Çok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64"/>
                        </a:lnSpc>
                      </a:pPr>
                      <a:r>
                        <a:rPr sz="1900" b="1" spc="-800" dirty="0">
                          <a:latin typeface="Arial"/>
                          <a:cs typeface="Arial"/>
                        </a:rPr>
                        <a:t>DESTEĞİ</a:t>
                      </a:r>
                      <a:r>
                        <a:rPr sz="1900" b="1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45" dirty="0">
                          <a:latin typeface="Arial"/>
                          <a:cs typeface="Arial"/>
                        </a:rPr>
                        <a:t>(0,63</a:t>
                      </a:r>
                      <a:r>
                        <a:rPr sz="1900" b="1" spc="-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25" dirty="0">
                          <a:latin typeface="Arial"/>
                          <a:cs typeface="Arial"/>
                        </a:rPr>
                        <a:t>Kr.)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750" b="1" spc="-555" dirty="0">
                          <a:latin typeface="Arial"/>
                          <a:cs typeface="Arial"/>
                        </a:rPr>
                        <a:t>GiderCinsi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750" b="1" spc="-500" dirty="0">
                          <a:latin typeface="Trebuchet MS"/>
                          <a:cs typeface="Trebuchet MS"/>
                        </a:rPr>
                        <a:t>Miktarı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1750" b="1" spc="-500" dirty="0">
                          <a:latin typeface="Trebuchet MS"/>
                          <a:cs typeface="Trebuchet MS"/>
                        </a:rPr>
                        <a:t>Fiyatı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1750" b="1" spc="-545" dirty="0">
                          <a:latin typeface="Trebuchet MS"/>
                          <a:cs typeface="Trebuchet MS"/>
                        </a:rPr>
                        <a:t>Tutarı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b="1" spc="-745" dirty="0">
                          <a:latin typeface="Arial"/>
                          <a:cs typeface="Arial"/>
                        </a:rPr>
                        <a:t>Tohum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864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b="1" spc="-615" dirty="0">
                          <a:latin typeface="Trebuchet MS"/>
                          <a:cs typeface="Trebuchet MS"/>
                        </a:rPr>
                        <a:t>TabanGübre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30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33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125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b="1" spc="-625" dirty="0">
                          <a:latin typeface="Trebuchet MS"/>
                          <a:cs typeface="Trebuchet MS"/>
                        </a:rPr>
                        <a:t>BAKTERİ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644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b="1" spc="-625" dirty="0">
                          <a:latin typeface="Trebuchet MS"/>
                          <a:cs typeface="Trebuchet MS"/>
                        </a:rPr>
                        <a:t>İLAÇLAMA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220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b="1" spc="-520" dirty="0">
                          <a:latin typeface="Trebuchet MS"/>
                          <a:cs typeface="Trebuchet MS"/>
                        </a:rPr>
                        <a:t>SuParası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738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b="1" spc="-715" dirty="0">
                          <a:latin typeface="Arial"/>
                          <a:cs typeface="Arial"/>
                        </a:rPr>
                        <a:t>Sucu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901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50" b="1" spc="-520" dirty="0">
                          <a:latin typeface="Trebuchet MS"/>
                          <a:cs typeface="Trebuchet MS"/>
                        </a:rPr>
                        <a:t>HasatMasrafı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288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b="1" spc="-550" dirty="0">
                          <a:latin typeface="Trebuchet MS"/>
                          <a:cs typeface="Trebuchet MS"/>
                        </a:rPr>
                        <a:t>Akaryakıt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65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46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994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b="1" spc="-675" dirty="0">
                          <a:latin typeface="Arial"/>
                          <a:cs typeface="Arial"/>
                        </a:rPr>
                        <a:t>TOPLAM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b="1" spc="-35" dirty="0">
                          <a:latin typeface="Arial"/>
                          <a:cs typeface="Arial"/>
                        </a:rPr>
                        <a:t>260</a:t>
                      </a:r>
                      <a:r>
                        <a:rPr sz="1750" b="1" spc="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b="1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50" b="1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453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195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33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58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829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35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46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128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565" dirty="0">
                          <a:latin typeface="Arial"/>
                          <a:cs typeface="Arial"/>
                        </a:rPr>
                        <a:t>16.776.200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ED4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565" dirty="0">
                          <a:latin typeface="Arial"/>
                          <a:cs typeface="Arial"/>
                        </a:rPr>
                        <a:t>16.776.200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ED4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565" dirty="0">
                          <a:latin typeface="Arial"/>
                          <a:cs typeface="Arial"/>
                        </a:rPr>
                        <a:t>22.053.150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565" dirty="0">
                          <a:latin typeface="Arial"/>
                          <a:cs typeface="Arial"/>
                        </a:rPr>
                        <a:t>29.351.900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50" spc="-3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392</a:t>
                      </a:r>
                      <a:r>
                        <a:rPr sz="175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850</a:t>
                      </a:r>
                      <a:r>
                        <a:rPr sz="175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5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9245">
                <a:tc gridSpan="10"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50" spc="-825" dirty="0">
                          <a:latin typeface="Arial"/>
                          <a:cs typeface="Arial"/>
                        </a:rPr>
                        <a:t>ÜRÜN</a:t>
                      </a:r>
                      <a:r>
                        <a:rPr sz="175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15" dirty="0">
                          <a:latin typeface="Arial"/>
                          <a:cs typeface="Arial"/>
                        </a:rPr>
                        <a:t>YETİŞTİRMEMASRAFLARI</a:t>
                      </a:r>
                      <a:r>
                        <a:rPr sz="1750" spc="-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00" dirty="0">
                          <a:latin typeface="Arial"/>
                          <a:cs typeface="Arial"/>
                        </a:rPr>
                        <a:t>PİYASA</a:t>
                      </a:r>
                      <a:r>
                        <a:rPr sz="175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00" dirty="0">
                          <a:latin typeface="Arial"/>
                          <a:cs typeface="Arial"/>
                        </a:rPr>
                        <a:t>PEŞİN</a:t>
                      </a:r>
                      <a:r>
                        <a:rPr sz="175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655" dirty="0">
                          <a:latin typeface="Arial"/>
                          <a:cs typeface="Arial"/>
                        </a:rPr>
                        <a:t>FİYATLARI</a:t>
                      </a:r>
                      <a:r>
                        <a:rPr sz="1750" spc="-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80" dirty="0">
                          <a:latin typeface="Arial"/>
                          <a:cs typeface="Arial"/>
                        </a:rPr>
                        <a:t>OLARAK</a:t>
                      </a:r>
                      <a:r>
                        <a:rPr sz="175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15" dirty="0">
                          <a:latin typeface="Arial"/>
                          <a:cs typeface="Arial"/>
                        </a:rPr>
                        <a:t>HESAPLANMIŞOLUP,</a:t>
                      </a:r>
                      <a:r>
                        <a:rPr sz="175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15" dirty="0">
                          <a:latin typeface="Arial"/>
                          <a:cs typeface="Arial"/>
                        </a:rPr>
                        <a:t>ÜRETİMYAPILACAK</a:t>
                      </a:r>
                      <a:r>
                        <a:rPr sz="175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670" dirty="0">
                          <a:latin typeface="Arial"/>
                          <a:cs typeface="Arial"/>
                        </a:rPr>
                        <a:t>ARAZİ</a:t>
                      </a:r>
                      <a:r>
                        <a:rPr sz="175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670" dirty="0">
                          <a:latin typeface="Arial"/>
                          <a:cs typeface="Arial"/>
                        </a:rPr>
                        <a:t>KİRA</a:t>
                      </a:r>
                      <a:r>
                        <a:rPr sz="175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675" dirty="0">
                          <a:latin typeface="Arial"/>
                          <a:cs typeface="Arial"/>
                        </a:rPr>
                        <a:t>GİDERİ</a:t>
                      </a:r>
                      <a:r>
                        <a:rPr sz="175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735" dirty="0">
                          <a:latin typeface="Arial"/>
                          <a:cs typeface="Arial"/>
                        </a:rPr>
                        <a:t>HARİÇTUTULMUŞTUR.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8295" y="1273707"/>
          <a:ext cx="9990452" cy="9810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265"/>
                <a:gridCol w="522604"/>
                <a:gridCol w="596900"/>
                <a:gridCol w="584200"/>
                <a:gridCol w="478790"/>
                <a:gridCol w="503554"/>
                <a:gridCol w="765175"/>
                <a:gridCol w="559435"/>
                <a:gridCol w="398145"/>
                <a:gridCol w="578485"/>
                <a:gridCol w="591185"/>
                <a:gridCol w="647065"/>
                <a:gridCol w="622300"/>
                <a:gridCol w="603884"/>
                <a:gridCol w="653415"/>
                <a:gridCol w="781050"/>
              </a:tblGrid>
              <a:tr h="9836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spc="-715" dirty="0">
                          <a:latin typeface="Trebuchet MS"/>
                          <a:cs typeface="Trebuchet MS"/>
                        </a:rPr>
                        <a:t>BUĞDAY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900" b="1" spc="-530" dirty="0">
                          <a:latin typeface="Arial"/>
                          <a:cs typeface="Arial"/>
                        </a:rPr>
                        <a:t>Miktarı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sz="1900" b="1" spc="-530" dirty="0">
                          <a:latin typeface="Arial"/>
                          <a:cs typeface="Arial"/>
                        </a:rPr>
                        <a:t>Fiyatı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97790" indent="74295">
                        <a:lnSpc>
                          <a:spcPct val="111600"/>
                        </a:lnSpc>
                        <a:spcBef>
                          <a:spcPts val="1165"/>
                        </a:spcBef>
                      </a:pPr>
                      <a:r>
                        <a:rPr sz="1900" b="1" spc="-625" dirty="0">
                          <a:latin typeface="Arial"/>
                          <a:cs typeface="Arial"/>
                        </a:rPr>
                        <a:t>Birim </a:t>
                      </a:r>
                      <a:r>
                        <a:rPr sz="1900" b="1" spc="-5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Maali</a:t>
                      </a:r>
                      <a:r>
                        <a:rPr sz="1900" b="1" spc="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81280" indent="18415">
                        <a:lnSpc>
                          <a:spcPct val="111600"/>
                        </a:lnSpc>
                        <a:spcBef>
                          <a:spcPts val="1165"/>
                        </a:spcBef>
                      </a:pPr>
                      <a:r>
                        <a:rPr sz="1900" b="1" spc="-700" dirty="0">
                          <a:latin typeface="Arial"/>
                          <a:cs typeface="Arial"/>
                        </a:rPr>
                        <a:t>EKİLİŞ </a:t>
                      </a:r>
                      <a:r>
                        <a:rPr sz="1900" b="1" spc="-5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9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b="1" spc="10" dirty="0">
                          <a:latin typeface="Arial"/>
                          <a:cs typeface="Arial"/>
                        </a:rPr>
                        <a:t>KA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95250" indent="5715">
                        <a:lnSpc>
                          <a:spcPct val="111600"/>
                        </a:lnSpc>
                        <a:spcBef>
                          <a:spcPts val="1165"/>
                        </a:spcBef>
                      </a:pPr>
                      <a:r>
                        <a:rPr sz="19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9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900" b="1" spc="-15" dirty="0">
                          <a:latin typeface="Arial"/>
                          <a:cs typeface="Arial"/>
                        </a:rPr>
                        <a:t>İ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M  </a:t>
                      </a:r>
                      <a:r>
                        <a:rPr sz="1900" b="1" spc="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900" b="1" spc="-15" dirty="0">
                          <a:latin typeface="Arial"/>
                          <a:cs typeface="Arial"/>
                        </a:rPr>
                        <a:t>Ğ</a:t>
                      </a:r>
                      <a:r>
                        <a:rPr sz="1900" b="1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A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65430" marR="7620" indent="-236854">
                        <a:lnSpc>
                          <a:spcPct val="111600"/>
                        </a:lnSpc>
                        <a:spcBef>
                          <a:spcPts val="1165"/>
                        </a:spcBef>
                      </a:pPr>
                      <a:r>
                        <a:rPr sz="1900" b="1" spc="-860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1900" b="1" spc="-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85" dirty="0">
                          <a:latin typeface="Arial"/>
                          <a:cs typeface="Arial"/>
                        </a:rPr>
                        <a:t>ÜRETİM </a:t>
                      </a:r>
                      <a:r>
                        <a:rPr sz="1900" b="1" spc="-5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670" dirty="0">
                          <a:latin typeface="Arial"/>
                          <a:cs typeface="Arial"/>
                        </a:rPr>
                        <a:t>(TON)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6710" marR="67945" indent="-255270">
                        <a:lnSpc>
                          <a:spcPct val="111600"/>
                        </a:lnSpc>
                        <a:spcBef>
                          <a:spcPts val="1045"/>
                        </a:spcBef>
                      </a:pPr>
                      <a:r>
                        <a:rPr sz="1900" b="1" spc="-890" dirty="0">
                          <a:latin typeface="Arial"/>
                          <a:cs typeface="Arial"/>
                        </a:rPr>
                        <a:t>ÜRÜN</a:t>
                      </a:r>
                      <a:r>
                        <a:rPr sz="1900" b="1" spc="-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55" dirty="0">
                          <a:latin typeface="Arial"/>
                          <a:cs typeface="Arial"/>
                        </a:rPr>
                        <a:t>SATIŞ</a:t>
                      </a:r>
                      <a:r>
                        <a:rPr sz="1900" b="1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670" dirty="0">
                          <a:latin typeface="Arial"/>
                          <a:cs typeface="Arial"/>
                        </a:rPr>
                        <a:t>FİYATI </a:t>
                      </a:r>
                      <a:r>
                        <a:rPr sz="1900" b="1" spc="-5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685" dirty="0">
                          <a:latin typeface="Arial"/>
                          <a:cs typeface="Arial"/>
                        </a:rPr>
                        <a:t>(KG/TL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65760" marR="162560" indent="-180975">
                        <a:lnSpc>
                          <a:spcPct val="111600"/>
                        </a:lnSpc>
                        <a:spcBef>
                          <a:spcPts val="1045"/>
                        </a:spcBef>
                      </a:pPr>
                      <a:r>
                        <a:rPr sz="1900" b="1" spc="-805" dirty="0">
                          <a:latin typeface="Arial"/>
                          <a:cs typeface="Arial"/>
                        </a:rPr>
                        <a:t>GAYRİ</a:t>
                      </a:r>
                      <a:r>
                        <a:rPr sz="1900" b="1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30" dirty="0">
                          <a:latin typeface="Arial"/>
                          <a:cs typeface="Arial"/>
                        </a:rPr>
                        <a:t>SAFİ</a:t>
                      </a:r>
                      <a:r>
                        <a:rPr sz="1900" b="1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85" dirty="0">
                          <a:latin typeface="Arial"/>
                          <a:cs typeface="Arial"/>
                        </a:rPr>
                        <a:t>ÜRETİM </a:t>
                      </a:r>
                      <a:r>
                        <a:rPr sz="1900" b="1" spc="-5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30" dirty="0">
                          <a:latin typeface="Arial"/>
                          <a:cs typeface="Arial"/>
                        </a:rPr>
                        <a:t>DEĞERİ(TL)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0020" marR="136525" indent="136525">
                        <a:lnSpc>
                          <a:spcPct val="111600"/>
                        </a:lnSpc>
                        <a:spcBef>
                          <a:spcPts val="1045"/>
                        </a:spcBef>
                      </a:pPr>
                      <a:r>
                        <a:rPr sz="1900" b="1" spc="-860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1900" b="1" spc="-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85" dirty="0">
                          <a:latin typeface="Arial"/>
                          <a:cs typeface="Arial"/>
                        </a:rPr>
                        <a:t>ÜRETİM </a:t>
                      </a:r>
                      <a:r>
                        <a:rPr sz="1900" b="1" spc="-5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830" dirty="0">
                          <a:latin typeface="Arial"/>
                          <a:cs typeface="Arial"/>
                        </a:rPr>
                        <a:t>MASRAFLARI</a:t>
                      </a:r>
                      <a:r>
                        <a:rPr sz="1900" b="1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85" dirty="0">
                          <a:latin typeface="Arial"/>
                          <a:cs typeface="Arial"/>
                        </a:rPr>
                        <a:t>TOPLAMI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900" b="1" spc="-730" dirty="0">
                          <a:latin typeface="Arial"/>
                          <a:cs typeface="Arial"/>
                        </a:rPr>
                        <a:t>SAFİ</a:t>
                      </a:r>
                      <a:r>
                        <a:rPr sz="1900" b="1" spc="-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85" dirty="0">
                          <a:latin typeface="Arial"/>
                          <a:cs typeface="Arial"/>
                        </a:rPr>
                        <a:t>ÜRETİM</a:t>
                      </a:r>
                      <a:r>
                        <a:rPr sz="190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30" dirty="0">
                          <a:latin typeface="Arial"/>
                          <a:cs typeface="Arial"/>
                        </a:rPr>
                        <a:t>DEĞERİ(TL)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ts val="2100"/>
                        </a:lnSpc>
                        <a:spcBef>
                          <a:spcPts val="1175"/>
                        </a:spcBef>
                      </a:pPr>
                      <a:r>
                        <a:rPr sz="1900" b="1" spc="-894" dirty="0">
                          <a:latin typeface="Arial"/>
                          <a:cs typeface="Arial"/>
                        </a:rPr>
                        <a:t>FARK</a:t>
                      </a:r>
                      <a:r>
                        <a:rPr sz="1900" b="1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900" dirty="0">
                          <a:latin typeface="Arial"/>
                          <a:cs typeface="Arial"/>
                        </a:rPr>
                        <a:t>ÖDEME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</a:tr>
              <a:tr h="1076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900" b="1" spc="-8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65" dirty="0">
                          <a:latin typeface="Arial"/>
                          <a:cs typeface="Arial"/>
                        </a:rPr>
                        <a:t>Az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900" b="1" spc="-8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800" dirty="0">
                          <a:latin typeface="Arial"/>
                          <a:cs typeface="Arial"/>
                        </a:rPr>
                        <a:t>Çok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900" b="1" spc="-8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65" dirty="0">
                          <a:latin typeface="Arial"/>
                          <a:cs typeface="Arial"/>
                        </a:rPr>
                        <a:t>Az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900" b="1" spc="-8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800" dirty="0">
                          <a:latin typeface="Arial"/>
                          <a:cs typeface="Arial"/>
                        </a:rPr>
                        <a:t>Çok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900" b="1" spc="-8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65" dirty="0">
                          <a:latin typeface="Arial"/>
                          <a:cs typeface="Arial"/>
                        </a:rPr>
                        <a:t>Az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900" b="1" spc="-8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800" dirty="0">
                          <a:latin typeface="Arial"/>
                          <a:cs typeface="Arial"/>
                        </a:rPr>
                        <a:t>Çok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900" b="1" spc="-8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765" dirty="0">
                          <a:latin typeface="Arial"/>
                          <a:cs typeface="Arial"/>
                        </a:rPr>
                        <a:t>Az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900" b="1" spc="-8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9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800" dirty="0">
                          <a:latin typeface="Arial"/>
                          <a:cs typeface="Arial"/>
                        </a:rPr>
                        <a:t>Çok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00" b="1" spc="-805" dirty="0">
                          <a:latin typeface="Arial"/>
                          <a:cs typeface="Arial"/>
                        </a:rPr>
                        <a:t>DESTEĞİ</a:t>
                      </a:r>
                      <a:r>
                        <a:rPr sz="1900" b="1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45" dirty="0">
                          <a:latin typeface="Arial"/>
                          <a:cs typeface="Arial"/>
                        </a:rPr>
                        <a:t>(0,05</a:t>
                      </a:r>
                      <a:r>
                        <a:rPr sz="1900" b="1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30" dirty="0">
                          <a:latin typeface="Arial"/>
                          <a:cs typeface="Arial"/>
                        </a:rPr>
                        <a:t>Kr.)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800" b="1" spc="-585" dirty="0">
                          <a:latin typeface="Arial"/>
                          <a:cs typeface="Arial"/>
                        </a:rPr>
                        <a:t>GiderCinsi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800" b="1" spc="-530" dirty="0">
                          <a:latin typeface="Trebuchet MS"/>
                          <a:cs typeface="Trebuchet MS"/>
                        </a:rPr>
                        <a:t>Miktarı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1800" b="1" spc="-525" dirty="0">
                          <a:latin typeface="Trebuchet MS"/>
                          <a:cs typeface="Trebuchet MS"/>
                        </a:rPr>
                        <a:t>Fiyatı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b="1" spc="-570" dirty="0">
                          <a:latin typeface="Trebuchet MS"/>
                          <a:cs typeface="Trebuchet MS"/>
                        </a:rPr>
                        <a:t>Tutarı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645" dirty="0">
                          <a:latin typeface="Trebuchet MS"/>
                          <a:cs typeface="Trebuchet MS"/>
                        </a:rPr>
                        <a:t>Tohum(anaç)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41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314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953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407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b="1" spc="-645" dirty="0">
                          <a:latin typeface="Trebuchet MS"/>
                          <a:cs typeface="Trebuchet MS"/>
                        </a:rPr>
                        <a:t>TabanGübre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314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420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660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600" dirty="0">
                          <a:latin typeface="Trebuchet MS"/>
                          <a:cs typeface="Trebuchet MS"/>
                        </a:rPr>
                        <a:t>ÜstGübre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36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314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304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792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585" dirty="0">
                          <a:latin typeface="Trebuchet MS"/>
                          <a:cs typeface="Trebuchet MS"/>
                        </a:rPr>
                        <a:t>2.ÜstGübre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314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652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396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b="1" spc="-655" dirty="0">
                          <a:latin typeface="Trebuchet MS"/>
                          <a:cs typeface="Trebuchet MS"/>
                        </a:rPr>
                        <a:t>İLAÇLAMA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314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321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583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550" dirty="0">
                          <a:latin typeface="Trebuchet MS"/>
                          <a:cs typeface="Trebuchet MS"/>
                        </a:rPr>
                        <a:t>HasatMasrafı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314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652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396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580" dirty="0">
                          <a:latin typeface="Trebuchet MS"/>
                          <a:cs typeface="Trebuchet MS"/>
                        </a:rPr>
                        <a:t>Akaryakıt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314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522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427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b="1" spc="-715" dirty="0">
                          <a:latin typeface="Arial"/>
                          <a:cs typeface="Arial"/>
                        </a:rPr>
                        <a:t>TOPLAM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b="1" spc="-35" dirty="0">
                          <a:latin typeface="Arial"/>
                          <a:cs typeface="Arial"/>
                        </a:rPr>
                        <a:t>225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314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526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165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372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85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95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600" dirty="0">
                          <a:latin typeface="Arial"/>
                          <a:cs typeface="Arial"/>
                        </a:rPr>
                        <a:t>140.566.200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600" dirty="0">
                          <a:latin typeface="Arial"/>
                          <a:cs typeface="Arial"/>
                        </a:rPr>
                        <a:t>157.103.400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827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66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ED4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827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66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ED4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69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738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53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86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275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73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268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600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14960">
                <a:tc gridSpan="10"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869" dirty="0">
                          <a:latin typeface="Arial"/>
                          <a:cs typeface="Arial"/>
                        </a:rPr>
                        <a:t>ÜRÜN</a:t>
                      </a:r>
                      <a:r>
                        <a:rPr sz="1800" spc="-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40" dirty="0">
                          <a:latin typeface="Arial"/>
                          <a:cs typeface="Arial"/>
                        </a:rPr>
                        <a:t>YETİŞTİRMEMASRAFLARIPİYASA</a:t>
                      </a:r>
                      <a:r>
                        <a:rPr sz="1800" spc="-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35" dirty="0">
                          <a:latin typeface="Arial"/>
                          <a:cs typeface="Arial"/>
                        </a:rPr>
                        <a:t>PEŞİN</a:t>
                      </a:r>
                      <a:r>
                        <a:rPr sz="1800" spc="-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35" dirty="0">
                          <a:latin typeface="Arial"/>
                          <a:cs typeface="Arial"/>
                        </a:rPr>
                        <a:t>FİYATLARIOLARAKHESAPLANMIŞOLUP,</a:t>
                      </a:r>
                      <a:r>
                        <a:rPr sz="1800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0" dirty="0">
                          <a:latin typeface="Arial"/>
                          <a:cs typeface="Arial"/>
                        </a:rPr>
                        <a:t>ÜRETİMYAPILACAK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90" dirty="0">
                          <a:latin typeface="Arial"/>
                          <a:cs typeface="Arial"/>
                        </a:rPr>
                        <a:t>ARAZİKİRA</a:t>
                      </a:r>
                      <a:r>
                        <a:rPr sz="1800" spc="-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45" dirty="0">
                          <a:latin typeface="Arial"/>
                          <a:cs typeface="Arial"/>
                        </a:rPr>
                        <a:t>GİDERİHARİÇTUTULMUŞTUR.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8295" y="1273616"/>
          <a:ext cx="10100302" cy="11887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695"/>
                <a:gridCol w="528319"/>
                <a:gridCol w="603885"/>
                <a:gridCol w="591185"/>
                <a:gridCol w="484504"/>
                <a:gridCol w="509270"/>
                <a:gridCol w="773429"/>
                <a:gridCol w="562610"/>
                <a:gridCol w="405764"/>
                <a:gridCol w="584835"/>
                <a:gridCol w="597534"/>
                <a:gridCol w="654050"/>
                <a:gridCol w="629284"/>
                <a:gridCol w="610234"/>
                <a:gridCol w="660400"/>
                <a:gridCol w="789304"/>
              </a:tblGrid>
              <a:tr h="1248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2300" b="1" spc="-905" dirty="0">
                          <a:latin typeface="Trebuchet MS"/>
                          <a:cs typeface="Trebuchet MS"/>
                        </a:rPr>
                        <a:t>AYÇEKİRDEĞİYAĞLIK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50" b="1" spc="-780" dirty="0">
                          <a:latin typeface="Arial"/>
                          <a:cs typeface="Arial"/>
                        </a:rPr>
                        <a:t>Miktarı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50" b="1" spc="-765" dirty="0">
                          <a:latin typeface="Arial"/>
                          <a:cs typeface="Arial"/>
                        </a:rPr>
                        <a:t>Fiyatı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100330" indent="74930">
                        <a:lnSpc>
                          <a:spcPct val="109700"/>
                        </a:lnSpc>
                        <a:spcBef>
                          <a:spcPts val="1490"/>
                        </a:spcBef>
                      </a:pPr>
                      <a:r>
                        <a:rPr sz="2450" b="1" spc="-900" dirty="0">
                          <a:latin typeface="Arial"/>
                          <a:cs typeface="Arial"/>
                        </a:rPr>
                        <a:t>Birim </a:t>
                      </a:r>
                      <a:r>
                        <a:rPr sz="2450" b="1" spc="-6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Maali</a:t>
                      </a:r>
                      <a:r>
                        <a:rPr sz="2450" b="1" spc="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45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t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02235" marR="85725" indent="18415">
                        <a:lnSpc>
                          <a:spcPct val="109700"/>
                        </a:lnSpc>
                        <a:spcBef>
                          <a:spcPts val="1490"/>
                        </a:spcBef>
                      </a:pPr>
                      <a:r>
                        <a:rPr sz="2450" b="1" spc="-994" dirty="0">
                          <a:latin typeface="Arial"/>
                          <a:cs typeface="Arial"/>
                        </a:rPr>
                        <a:t>EKİLİŞ </a:t>
                      </a:r>
                      <a:r>
                        <a:rPr sz="2450" b="1" spc="-6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50" b="1" spc="5" dirty="0">
                          <a:latin typeface="Arial"/>
                          <a:cs typeface="Arial"/>
                        </a:rPr>
                        <a:t>EK</a:t>
                      </a:r>
                      <a:r>
                        <a:rPr sz="2450" b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R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13664" marR="100330" indent="5715">
                        <a:lnSpc>
                          <a:spcPct val="109700"/>
                        </a:lnSpc>
                        <a:spcBef>
                          <a:spcPts val="1490"/>
                        </a:spcBef>
                      </a:pPr>
                      <a:r>
                        <a:rPr sz="245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4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50" b="1" spc="-20" dirty="0">
                          <a:latin typeface="Arial"/>
                          <a:cs typeface="Arial"/>
                        </a:rPr>
                        <a:t>İ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M  </a:t>
                      </a:r>
                      <a:r>
                        <a:rPr sz="2450" b="1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50" b="1" spc="-15" dirty="0">
                          <a:latin typeface="Arial"/>
                          <a:cs typeface="Arial"/>
                        </a:rPr>
                        <a:t>Ğ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45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A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11430" indent="-239395">
                        <a:lnSpc>
                          <a:spcPct val="109700"/>
                        </a:lnSpc>
                        <a:spcBef>
                          <a:spcPts val="1490"/>
                        </a:spcBef>
                      </a:pPr>
                      <a:r>
                        <a:rPr sz="245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5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5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5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50" b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spc="19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50" b="1" spc="-25" dirty="0">
                          <a:latin typeface="Arial"/>
                          <a:cs typeface="Arial"/>
                        </a:rPr>
                        <a:t>Ü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245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50" b="1" spc="-15" dirty="0">
                          <a:latin typeface="Arial"/>
                          <a:cs typeface="Arial"/>
                        </a:rPr>
                        <a:t>İ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M  </a:t>
                      </a:r>
                      <a:r>
                        <a:rPr sz="2450" b="1" spc="-969" dirty="0">
                          <a:latin typeface="Arial"/>
                          <a:cs typeface="Arial"/>
                        </a:rPr>
                        <a:t>(TON)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6075" marR="73660" indent="-257810">
                        <a:lnSpc>
                          <a:spcPct val="109700"/>
                        </a:lnSpc>
                        <a:spcBef>
                          <a:spcPts val="1335"/>
                        </a:spcBef>
                      </a:pPr>
                      <a:r>
                        <a:rPr sz="2450" b="1" spc="-25" dirty="0">
                          <a:latin typeface="Arial"/>
                          <a:cs typeface="Arial"/>
                        </a:rPr>
                        <a:t>Ü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50" b="1" spc="-30" dirty="0">
                          <a:latin typeface="Arial"/>
                          <a:cs typeface="Arial"/>
                        </a:rPr>
                        <a:t>Ü</a:t>
                      </a:r>
                      <a:r>
                        <a:rPr sz="2450" b="1" spc="2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50" b="1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50" b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50" b="1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50" b="1" spc="215" dirty="0">
                          <a:latin typeface="Arial"/>
                          <a:cs typeface="Arial"/>
                        </a:rPr>
                        <a:t>Ş</a:t>
                      </a:r>
                      <a:r>
                        <a:rPr sz="2450" b="1" spc="-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450" b="1" spc="-15" dirty="0">
                          <a:latin typeface="Arial"/>
                          <a:cs typeface="Arial"/>
                        </a:rPr>
                        <a:t>İ</a:t>
                      </a:r>
                      <a:r>
                        <a:rPr sz="2450" b="1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450" b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spc="-5" dirty="0">
                          <a:latin typeface="Arial"/>
                          <a:cs typeface="Arial"/>
                        </a:rPr>
                        <a:t>TI  </a:t>
                      </a:r>
                      <a:r>
                        <a:rPr sz="2450" b="1" spc="-990" dirty="0">
                          <a:latin typeface="Arial"/>
                          <a:cs typeface="Arial"/>
                        </a:rPr>
                        <a:t>(KG/TL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64490" marR="170180" indent="-182880">
                        <a:lnSpc>
                          <a:spcPct val="109700"/>
                        </a:lnSpc>
                        <a:spcBef>
                          <a:spcPts val="1335"/>
                        </a:spcBef>
                      </a:pPr>
                      <a:r>
                        <a:rPr sz="2450" b="1" spc="-1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450" b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50" b="1" spc="180" dirty="0">
                          <a:latin typeface="Arial"/>
                          <a:cs typeface="Arial"/>
                        </a:rPr>
                        <a:t>İ</a:t>
                      </a:r>
                      <a:r>
                        <a:rPr sz="2450" b="1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50" b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spc="-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450" b="1" spc="180" dirty="0">
                          <a:latin typeface="Arial"/>
                          <a:cs typeface="Arial"/>
                        </a:rPr>
                        <a:t>İ</a:t>
                      </a:r>
                      <a:r>
                        <a:rPr sz="2450" b="1" spc="-25" dirty="0">
                          <a:latin typeface="Arial"/>
                          <a:cs typeface="Arial"/>
                        </a:rPr>
                        <a:t>Ü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245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50" b="1" spc="-15" dirty="0">
                          <a:latin typeface="Arial"/>
                          <a:cs typeface="Arial"/>
                        </a:rPr>
                        <a:t>İ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M  </a:t>
                      </a:r>
                      <a:r>
                        <a:rPr sz="2450" b="1" spc="-1040" dirty="0">
                          <a:latin typeface="Arial"/>
                          <a:cs typeface="Arial"/>
                        </a:rPr>
                        <a:t>DEĞERİ(TL)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6210" marR="144145" indent="137795">
                        <a:lnSpc>
                          <a:spcPct val="109700"/>
                        </a:lnSpc>
                        <a:spcBef>
                          <a:spcPts val="1335"/>
                        </a:spcBef>
                      </a:pPr>
                      <a:r>
                        <a:rPr sz="2450" b="1" spc="-1170" dirty="0">
                          <a:latin typeface="Arial"/>
                          <a:cs typeface="Arial"/>
                        </a:rPr>
                        <a:t>TOPLAMÜRETİM </a:t>
                      </a:r>
                      <a:r>
                        <a:rPr sz="2450" b="1" spc="-6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50" b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50" b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spc="-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45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50" b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50" b="1" spc="18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5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5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50" b="1" spc="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5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50" b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MI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50" b="1" spc="-1050" dirty="0">
                          <a:latin typeface="Arial"/>
                          <a:cs typeface="Arial"/>
                        </a:rPr>
                        <a:t>SAFİÜRETİMDEĞERİ(TL)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2450" b="1" spc="-1265" dirty="0">
                          <a:latin typeface="Arial"/>
                          <a:cs typeface="Arial"/>
                        </a:rPr>
                        <a:t>FARKÖDEME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</a:tr>
              <a:tr h="144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2300" b="1" spc="-835" dirty="0">
                          <a:latin typeface="Arial"/>
                          <a:cs typeface="Arial"/>
                        </a:rPr>
                        <a:t>GiderCinsi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2300" b="1" spc="-755" dirty="0">
                          <a:latin typeface="Trebuchet MS"/>
                          <a:cs typeface="Trebuchet MS"/>
                        </a:rPr>
                        <a:t>Miktarı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2300" b="1" spc="-740" dirty="0">
                          <a:latin typeface="Trebuchet MS"/>
                          <a:cs typeface="Trebuchet MS"/>
                        </a:rPr>
                        <a:t>Fiyatı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2300" b="1" spc="-805" dirty="0">
                          <a:latin typeface="Trebuchet MS"/>
                          <a:cs typeface="Trebuchet MS"/>
                        </a:rPr>
                        <a:t>Tutarı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2450" b="1" spc="-116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450" b="1" spc="-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1095" dirty="0">
                          <a:latin typeface="Arial"/>
                          <a:cs typeface="Arial"/>
                        </a:rPr>
                        <a:t>Az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2450" b="1" spc="-116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450" b="1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1140" dirty="0">
                          <a:latin typeface="Arial"/>
                          <a:cs typeface="Arial"/>
                        </a:rPr>
                        <a:t>Çok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2450" b="1" spc="-116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450" b="1" spc="-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1095" dirty="0">
                          <a:latin typeface="Arial"/>
                          <a:cs typeface="Arial"/>
                        </a:rPr>
                        <a:t>Az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2450" b="1" spc="-116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450" b="1" spc="-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1140" dirty="0">
                          <a:latin typeface="Arial"/>
                          <a:cs typeface="Arial"/>
                        </a:rPr>
                        <a:t>Çok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2450" b="1" spc="-116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450" b="1" spc="-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1095" dirty="0">
                          <a:latin typeface="Arial"/>
                          <a:cs typeface="Arial"/>
                        </a:rPr>
                        <a:t>Az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2450" b="1" spc="-116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450" b="1" spc="-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1140" dirty="0">
                          <a:latin typeface="Arial"/>
                          <a:cs typeface="Arial"/>
                        </a:rPr>
                        <a:t>Çok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450" b="1" spc="-116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450" b="1" spc="-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1095" dirty="0">
                          <a:latin typeface="Arial"/>
                          <a:cs typeface="Arial"/>
                        </a:rPr>
                        <a:t>Az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2450" b="1" spc="-116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450" b="1" spc="-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1140" dirty="0">
                          <a:latin typeface="Arial"/>
                          <a:cs typeface="Arial"/>
                        </a:rPr>
                        <a:t>Çok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2450" b="1" spc="-1145" dirty="0">
                          <a:latin typeface="Arial"/>
                          <a:cs typeface="Arial"/>
                        </a:rPr>
                        <a:t>DESTEĞİ</a:t>
                      </a:r>
                      <a:r>
                        <a:rPr sz="2450" b="1" spc="-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795" dirty="0">
                          <a:latin typeface="Arial"/>
                          <a:cs typeface="Arial"/>
                        </a:rPr>
                        <a:t>(0,46</a:t>
                      </a:r>
                      <a:endParaRPr sz="2450">
                        <a:latin typeface="Arial"/>
                        <a:cs typeface="Arial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50" b="1" spc="-765" dirty="0">
                          <a:latin typeface="Arial"/>
                          <a:cs typeface="Arial"/>
                        </a:rPr>
                        <a:t>Kr.)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2300" b="1" spc="-1110" dirty="0">
                          <a:latin typeface="Arial"/>
                          <a:cs typeface="Arial"/>
                        </a:rPr>
                        <a:t>Tohum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6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ct val="100000"/>
                        </a:lnSpc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43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8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33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865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590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300" b="1" spc="-925" dirty="0">
                          <a:latin typeface="Trebuchet MS"/>
                          <a:cs typeface="Trebuchet MS"/>
                        </a:rPr>
                        <a:t>TabanGübre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15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1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33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553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575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300" b="1" spc="-795" dirty="0">
                          <a:latin typeface="Trebuchet MS"/>
                          <a:cs typeface="Trebuchet MS"/>
                        </a:rPr>
                        <a:t>HasatMasrafı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300" dirty="0">
                          <a:latin typeface="Arial"/>
                          <a:cs typeface="Arial"/>
                        </a:rPr>
                        <a:t>1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16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16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33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536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800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b="1" spc="-825" dirty="0">
                          <a:latin typeface="Trebuchet MS"/>
                          <a:cs typeface="Trebuchet MS"/>
                        </a:rPr>
                        <a:t>Akaryakıt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dirty="0">
                          <a:latin typeface="Arial"/>
                          <a:cs typeface="Arial"/>
                        </a:rPr>
                        <a:t>8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37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2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33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248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060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b="1" spc="-1060" dirty="0">
                          <a:latin typeface="Arial"/>
                          <a:cs typeface="Arial"/>
                        </a:rPr>
                        <a:t>TOPLAM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95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33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276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270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54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3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275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202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204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28ED4"/>
                    </a:solidFill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204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28ED4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071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77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3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998</a:t>
                      </a:r>
                      <a:r>
                        <a:rPr sz="23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77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815" dirty="0">
                          <a:latin typeface="Arial"/>
                          <a:cs typeface="Arial"/>
                        </a:rPr>
                        <a:t>4.264.200,00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99415">
                <a:tc gridSpan="10"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300" spc="-1045" dirty="0">
                          <a:latin typeface="Arial"/>
                          <a:cs typeface="Arial"/>
                        </a:rPr>
                        <a:t>ÜRÜNYETİŞTİRMEMASRAFLARIPİYASAPEŞİNFİYATLARIOLARAKHESAPLANMIŞOLUP,ÜRETİMYAPILACAK</a:t>
                      </a:r>
                      <a:r>
                        <a:rPr sz="2300" spc="-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spc="-1025" dirty="0">
                          <a:latin typeface="Arial"/>
                          <a:cs typeface="Arial"/>
                        </a:rPr>
                        <a:t>ARAZİKİRAGİDERİHARİÇTUTULMUŞTUR.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6350">
                      <a:solidFill>
                        <a:srgbClr val="D0D6E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0D6E4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8294" y="1154325"/>
          <a:ext cx="10085698" cy="10166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060"/>
                <a:gridCol w="527685"/>
                <a:gridCol w="603250"/>
                <a:gridCol w="590550"/>
                <a:gridCol w="483869"/>
                <a:gridCol w="508635"/>
                <a:gridCol w="772795"/>
                <a:gridCol w="565150"/>
                <a:gridCol w="401954"/>
                <a:gridCol w="583564"/>
                <a:gridCol w="596264"/>
                <a:gridCol w="652779"/>
                <a:gridCol w="628015"/>
                <a:gridCol w="608965"/>
                <a:gridCol w="659129"/>
                <a:gridCol w="788034"/>
              </a:tblGrid>
              <a:tr h="9423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700" b="1" spc="-670" dirty="0">
                          <a:latin typeface="Trebuchet MS"/>
                          <a:cs typeface="Trebuchet MS"/>
                        </a:rPr>
                        <a:t>KÜTLÜ</a:t>
                      </a:r>
                      <a:r>
                        <a:rPr sz="1700" b="1" spc="-3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b="1" spc="-640" dirty="0">
                          <a:latin typeface="Trebuchet MS"/>
                          <a:cs typeface="Trebuchet MS"/>
                        </a:rPr>
                        <a:t>PAMUK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850" b="1" spc="-505" dirty="0">
                          <a:latin typeface="Arial"/>
                          <a:cs typeface="Arial"/>
                        </a:rPr>
                        <a:t>Miktarı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850" b="1" spc="-505" dirty="0">
                          <a:latin typeface="Arial"/>
                          <a:cs typeface="Arial"/>
                        </a:rPr>
                        <a:t>Fiyatı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99695" indent="74930">
                        <a:lnSpc>
                          <a:spcPct val="109700"/>
                        </a:lnSpc>
                        <a:spcBef>
                          <a:spcPts val="1120"/>
                        </a:spcBef>
                      </a:pPr>
                      <a:r>
                        <a:rPr sz="1850" b="1" spc="-595" dirty="0">
                          <a:latin typeface="Arial"/>
                          <a:cs typeface="Arial"/>
                        </a:rPr>
                        <a:t>Birim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Maali</a:t>
                      </a:r>
                      <a:r>
                        <a:rPr sz="1850" b="1" spc="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t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83820" indent="18415">
                        <a:lnSpc>
                          <a:spcPct val="109700"/>
                        </a:lnSpc>
                        <a:spcBef>
                          <a:spcPts val="1120"/>
                        </a:spcBef>
                      </a:pPr>
                      <a:r>
                        <a:rPr sz="1850" b="1" spc="-670" dirty="0">
                          <a:latin typeface="Arial"/>
                          <a:cs typeface="Arial"/>
                        </a:rPr>
                        <a:t>EKİLİŞ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50" b="1" spc="10" dirty="0">
                          <a:latin typeface="Arial"/>
                          <a:cs typeface="Arial"/>
                        </a:rPr>
                        <a:t>KA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R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98425" indent="5715">
                        <a:lnSpc>
                          <a:spcPct val="109700"/>
                        </a:lnSpc>
                        <a:spcBef>
                          <a:spcPts val="1120"/>
                        </a:spcBef>
                      </a:pPr>
                      <a:r>
                        <a:rPr sz="185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50" b="1" spc="-15" dirty="0">
                          <a:latin typeface="Arial"/>
                          <a:cs typeface="Arial"/>
                        </a:rPr>
                        <a:t>İ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M  </a:t>
                      </a:r>
                      <a:r>
                        <a:rPr sz="1850" b="1" spc="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50" b="1" spc="-15" dirty="0">
                          <a:latin typeface="Arial"/>
                          <a:cs typeface="Arial"/>
                        </a:rPr>
                        <a:t>Ğ</a:t>
                      </a:r>
                      <a:r>
                        <a:rPr sz="1850" b="1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A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66065" marR="9525" indent="-239395">
                        <a:lnSpc>
                          <a:spcPct val="109700"/>
                        </a:lnSpc>
                        <a:spcBef>
                          <a:spcPts val="1120"/>
                        </a:spcBef>
                      </a:pPr>
                      <a:r>
                        <a:rPr sz="1850" b="1" spc="-819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1850" b="1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50" dirty="0">
                          <a:latin typeface="Arial"/>
                          <a:cs typeface="Arial"/>
                        </a:rPr>
                        <a:t>ÜRETİM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635" dirty="0">
                          <a:latin typeface="Arial"/>
                          <a:cs typeface="Arial"/>
                        </a:rPr>
                        <a:t>(TON)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7345" marR="71120" indent="-257810">
                        <a:lnSpc>
                          <a:spcPct val="109700"/>
                        </a:lnSpc>
                        <a:spcBef>
                          <a:spcPts val="1005"/>
                        </a:spcBef>
                      </a:pPr>
                      <a:r>
                        <a:rPr sz="1850" b="1" spc="-850" dirty="0">
                          <a:latin typeface="Arial"/>
                          <a:cs typeface="Arial"/>
                        </a:rPr>
                        <a:t>ÜRÜN</a:t>
                      </a:r>
                      <a:r>
                        <a:rPr sz="185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20" dirty="0">
                          <a:latin typeface="Arial"/>
                          <a:cs typeface="Arial"/>
                        </a:rPr>
                        <a:t>SATIŞ</a:t>
                      </a:r>
                      <a:r>
                        <a:rPr sz="185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640" dirty="0">
                          <a:latin typeface="Arial"/>
                          <a:cs typeface="Arial"/>
                        </a:rPr>
                        <a:t>FİYATI </a:t>
                      </a:r>
                      <a:r>
                        <a:rPr sz="1850" b="1" spc="-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655" dirty="0">
                          <a:latin typeface="Arial"/>
                          <a:cs typeface="Arial"/>
                        </a:rPr>
                        <a:t>(KG/TL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66395" marR="165735" indent="-182880">
                        <a:lnSpc>
                          <a:spcPct val="109700"/>
                        </a:lnSpc>
                        <a:spcBef>
                          <a:spcPts val="1005"/>
                        </a:spcBef>
                      </a:pPr>
                      <a:r>
                        <a:rPr sz="1850" b="1" spc="-770" dirty="0">
                          <a:latin typeface="Arial"/>
                          <a:cs typeface="Arial"/>
                        </a:rPr>
                        <a:t>GAYRİ</a:t>
                      </a:r>
                      <a:r>
                        <a:rPr sz="1850" b="1" spc="-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695" dirty="0">
                          <a:latin typeface="Arial"/>
                          <a:cs typeface="Arial"/>
                        </a:rPr>
                        <a:t>SAFİ</a:t>
                      </a:r>
                      <a:r>
                        <a:rPr sz="1850" b="1" spc="-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50" dirty="0">
                          <a:latin typeface="Arial"/>
                          <a:cs typeface="Arial"/>
                        </a:rPr>
                        <a:t>ÜRETİM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695" dirty="0">
                          <a:latin typeface="Arial"/>
                          <a:cs typeface="Arial"/>
                        </a:rPr>
                        <a:t>DEĞERİ(TL)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0655" marR="138430" indent="137795">
                        <a:lnSpc>
                          <a:spcPct val="109700"/>
                        </a:lnSpc>
                        <a:spcBef>
                          <a:spcPts val="1005"/>
                        </a:spcBef>
                      </a:pPr>
                      <a:r>
                        <a:rPr sz="1850" b="1" spc="-819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1850" b="1" spc="-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50" dirty="0">
                          <a:latin typeface="Arial"/>
                          <a:cs typeface="Arial"/>
                        </a:rPr>
                        <a:t>ÜRETİM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90" dirty="0">
                          <a:latin typeface="Arial"/>
                          <a:cs typeface="Arial"/>
                        </a:rPr>
                        <a:t>MASRAFLARI</a:t>
                      </a:r>
                      <a:r>
                        <a:rPr sz="1850" b="1" spc="-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45" dirty="0">
                          <a:latin typeface="Arial"/>
                          <a:cs typeface="Arial"/>
                        </a:rPr>
                        <a:t>TOPLAMI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850" b="1" spc="-695" dirty="0">
                          <a:latin typeface="Arial"/>
                          <a:cs typeface="Arial"/>
                        </a:rPr>
                        <a:t>SAFİ</a:t>
                      </a:r>
                      <a:r>
                        <a:rPr sz="1850" b="1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50" dirty="0">
                          <a:latin typeface="Arial"/>
                          <a:cs typeface="Arial"/>
                        </a:rPr>
                        <a:t>ÜRETİM</a:t>
                      </a:r>
                      <a:r>
                        <a:rPr sz="1850" b="1" spc="-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695" dirty="0">
                          <a:latin typeface="Arial"/>
                          <a:cs typeface="Arial"/>
                        </a:rPr>
                        <a:t>DEĞERİ(TL)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ts val="1810"/>
                        </a:lnSpc>
                        <a:spcBef>
                          <a:spcPts val="1370"/>
                        </a:spcBef>
                      </a:pPr>
                      <a:r>
                        <a:rPr sz="1850" b="1" spc="-860" dirty="0">
                          <a:latin typeface="Arial"/>
                          <a:cs typeface="Arial"/>
                        </a:rPr>
                        <a:t>FARK</a:t>
                      </a:r>
                      <a:r>
                        <a:rPr sz="185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860" dirty="0">
                          <a:latin typeface="Arial"/>
                          <a:cs typeface="Arial"/>
                        </a:rPr>
                        <a:t>ÖDEME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50"/>
                    </a:solidFill>
                  </a:tcPr>
                </a:tc>
              </a:tr>
              <a:tr h="10896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850" b="1" spc="-77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30" dirty="0">
                          <a:latin typeface="Arial"/>
                          <a:cs typeface="Arial"/>
                        </a:rPr>
                        <a:t>Az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850" b="1" spc="-77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60" dirty="0">
                          <a:latin typeface="Arial"/>
                          <a:cs typeface="Arial"/>
                        </a:rPr>
                        <a:t>Çok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850" b="1" spc="-77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30" dirty="0">
                          <a:latin typeface="Arial"/>
                          <a:cs typeface="Arial"/>
                        </a:rPr>
                        <a:t>Az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1850" b="1" spc="-77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60" dirty="0">
                          <a:latin typeface="Arial"/>
                          <a:cs typeface="Arial"/>
                        </a:rPr>
                        <a:t>Çok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1850" b="1" spc="-77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30" dirty="0">
                          <a:latin typeface="Arial"/>
                          <a:cs typeface="Arial"/>
                        </a:rPr>
                        <a:t>Az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850" b="1" spc="-77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60" dirty="0">
                          <a:latin typeface="Arial"/>
                          <a:cs typeface="Arial"/>
                        </a:rPr>
                        <a:t>Çok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850" b="1" spc="-77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30" dirty="0">
                          <a:latin typeface="Arial"/>
                          <a:cs typeface="Arial"/>
                        </a:rPr>
                        <a:t>Az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850" b="1" spc="-77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50" b="1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760" dirty="0">
                          <a:latin typeface="Arial"/>
                          <a:cs typeface="Arial"/>
                        </a:rPr>
                        <a:t>Çok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50" b="1" spc="-765" dirty="0">
                          <a:latin typeface="Arial"/>
                          <a:cs typeface="Arial"/>
                        </a:rPr>
                        <a:t>DESTEĞİ</a:t>
                      </a:r>
                      <a:r>
                        <a:rPr sz="1850" b="1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20" dirty="0">
                          <a:latin typeface="Arial"/>
                          <a:cs typeface="Arial"/>
                        </a:rPr>
                        <a:t>(0,75</a:t>
                      </a:r>
                      <a:r>
                        <a:rPr sz="1850" b="1" spc="-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05" dirty="0">
                          <a:latin typeface="Arial"/>
                          <a:cs typeface="Arial"/>
                        </a:rPr>
                        <a:t>Kr.)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632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530" dirty="0">
                          <a:latin typeface="Arial"/>
                          <a:cs typeface="Arial"/>
                        </a:rPr>
                        <a:t>GiderCinsi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480" dirty="0">
                          <a:latin typeface="Trebuchet MS"/>
                          <a:cs typeface="Trebuchet MS"/>
                        </a:rPr>
                        <a:t>Miktarı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480" dirty="0">
                          <a:latin typeface="Trebuchet MS"/>
                          <a:cs typeface="Trebuchet MS"/>
                        </a:rPr>
                        <a:t>Fiyatı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520" dirty="0">
                          <a:latin typeface="Trebuchet MS"/>
                          <a:cs typeface="Trebuchet MS"/>
                        </a:rPr>
                        <a:t>Tutarı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b="1" spc="-710" dirty="0">
                          <a:latin typeface="Arial"/>
                          <a:cs typeface="Arial"/>
                        </a:rPr>
                        <a:t>Tohum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35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347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675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b="1" spc="-585" dirty="0">
                          <a:latin typeface="Trebuchet MS"/>
                          <a:cs typeface="Trebuchet MS"/>
                        </a:rPr>
                        <a:t>TabanGübre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70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77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964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885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b="1" spc="-545" dirty="0">
                          <a:latin typeface="Trebuchet MS"/>
                          <a:cs typeface="Trebuchet MS"/>
                        </a:rPr>
                        <a:t>ÜstGübre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310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300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b="1" spc="-595" dirty="0">
                          <a:latin typeface="Trebuchet MS"/>
                          <a:cs typeface="Trebuchet MS"/>
                        </a:rPr>
                        <a:t>İLAÇLAMA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112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75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341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438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700" b="1" spc="-500" dirty="0">
                          <a:latin typeface="Trebuchet MS"/>
                          <a:cs typeface="Trebuchet MS"/>
                        </a:rPr>
                        <a:t>SuParası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34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34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309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170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b="1" spc="-685" dirty="0">
                          <a:latin typeface="Arial"/>
                          <a:cs typeface="Arial"/>
                        </a:rPr>
                        <a:t>Sucu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770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b="1" spc="-500" dirty="0">
                          <a:latin typeface="Trebuchet MS"/>
                          <a:cs typeface="Trebuchet MS"/>
                        </a:rPr>
                        <a:t>HasatMasrafı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95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95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657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975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b="1" spc="-540" dirty="0">
                          <a:latin typeface="Trebuchet MS"/>
                          <a:cs typeface="Trebuchet MS"/>
                        </a:rPr>
                        <a:t>otçapalamave</a:t>
                      </a:r>
                      <a:r>
                        <a:rPr sz="1700" b="1" spc="-3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b="1" spc="-565" dirty="0">
                          <a:latin typeface="Trebuchet MS"/>
                          <a:cs typeface="Trebuchet MS"/>
                        </a:rPr>
                        <a:t>seyrekleme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925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250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b="1" spc="-525" dirty="0">
                          <a:latin typeface="Trebuchet MS"/>
                          <a:cs typeface="Trebuchet MS"/>
                        </a:rPr>
                        <a:t>Akaryakıt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25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65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116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476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206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b="1" spc="-765" dirty="0">
                          <a:latin typeface="Arial"/>
                          <a:cs typeface="Arial"/>
                        </a:rPr>
                        <a:t>TOPLAM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D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600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587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603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540" dirty="0">
                          <a:latin typeface="Arial"/>
                          <a:cs typeface="Arial"/>
                        </a:rPr>
                        <a:t>45.206.000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540" dirty="0">
                          <a:latin typeface="Arial"/>
                          <a:cs typeface="Arial"/>
                        </a:rPr>
                        <a:t>56.507.500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103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28ED4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103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528ED4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103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33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404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952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250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D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0872" y="1277366"/>
          <a:ext cx="9032873" cy="5772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0555"/>
                <a:gridCol w="905509"/>
                <a:gridCol w="1021080"/>
                <a:gridCol w="1005839"/>
                <a:gridCol w="838200"/>
                <a:gridCol w="1092835"/>
                <a:gridCol w="1304290"/>
                <a:gridCol w="964565"/>
              </a:tblGrid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711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MISIR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SOYA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FASULYESİ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BUĞDAY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4615" marR="73660" indent="245110">
                        <a:lnSpc>
                          <a:spcPct val="101699"/>
                        </a:lnSpc>
                      </a:pPr>
                      <a:r>
                        <a:rPr sz="1200" b="1" spc="-160" dirty="0">
                          <a:latin typeface="Arial"/>
                          <a:cs typeface="Arial"/>
                        </a:rPr>
                        <a:t>AY 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Ç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EKİED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Ğİ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9690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90" dirty="0">
                          <a:latin typeface="Trebuchet MS"/>
                          <a:cs typeface="Trebuchet MS"/>
                        </a:rPr>
                        <a:t>KÜTLÜ</a:t>
                      </a:r>
                      <a:r>
                        <a:rPr sz="12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PAMUK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417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130" dirty="0">
                          <a:latin typeface="Arial"/>
                          <a:cs typeface="Arial"/>
                        </a:rPr>
                        <a:t>TOPLAM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VERGİ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120" dirty="0">
                          <a:latin typeface="Arial"/>
                          <a:cs typeface="Arial"/>
                        </a:rPr>
                        <a:t>Tohum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12.162.309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3.864.000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12.953.408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865.590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1.347.675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31.192.982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311.930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85" dirty="0">
                          <a:latin typeface="Trebuchet MS"/>
                          <a:cs typeface="Trebuchet MS"/>
                        </a:rPr>
                        <a:t>Taban</a:t>
                      </a:r>
                      <a:r>
                        <a:rPr sz="14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80" dirty="0">
                          <a:latin typeface="Trebuchet MS"/>
                          <a:cs typeface="Trebuchet MS"/>
                        </a:rPr>
                        <a:t>Gübre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11.980.782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2.125.200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9.420.660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553.575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2.964.885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27.045.102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4.868.118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0" dirty="0">
                          <a:latin typeface="Trebuchet MS"/>
                          <a:cs typeface="Trebuchet MS"/>
                        </a:rPr>
                        <a:t>Üst</a:t>
                      </a:r>
                      <a:r>
                        <a:rPr sz="14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80" dirty="0">
                          <a:latin typeface="Trebuchet MS"/>
                          <a:cs typeface="Trebuchet MS"/>
                        </a:rPr>
                        <a:t>Gübre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13.069.944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11.304.792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2.310.300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26.685.036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4.803.306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125" dirty="0">
                          <a:latin typeface="Trebuchet MS"/>
                          <a:cs typeface="Trebuchet MS"/>
                        </a:rPr>
                        <a:t>2. </a:t>
                      </a:r>
                      <a:r>
                        <a:rPr sz="1400" b="1" spc="-65" dirty="0">
                          <a:latin typeface="Trebuchet MS"/>
                          <a:cs typeface="Trebuchet MS"/>
                        </a:rPr>
                        <a:t>üst</a:t>
                      </a:r>
                      <a:r>
                        <a:rPr sz="14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80" dirty="0">
                          <a:latin typeface="Trebuchet MS"/>
                          <a:cs typeface="Trebuchet MS"/>
                        </a:rPr>
                        <a:t>gübre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5.652.396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5.652.396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1.017.431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70" dirty="0">
                          <a:latin typeface="Trebuchet MS"/>
                          <a:cs typeface="Trebuchet MS"/>
                        </a:rPr>
                        <a:t>İlaç</a:t>
                      </a:r>
                      <a:r>
                        <a:rPr sz="14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45" dirty="0">
                          <a:latin typeface="Trebuchet MS"/>
                          <a:cs typeface="Trebuchet MS"/>
                        </a:rPr>
                        <a:t>Maliyeti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3.993.594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3.220.000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8.321.583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4.341.439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19.876.616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3.577.791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65" dirty="0"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sz="140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70" dirty="0">
                          <a:latin typeface="Trebuchet MS"/>
                          <a:cs typeface="Trebuchet MS"/>
                        </a:rPr>
                        <a:t>Parası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6.171.918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1.738.800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1.309.170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9.219.888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170" dirty="0">
                          <a:latin typeface="Arial"/>
                          <a:cs typeface="Arial"/>
                        </a:rPr>
                        <a:t>Sucu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3.812.067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901.600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770.100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5.483.767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60" dirty="0">
                          <a:latin typeface="Trebuchet MS"/>
                          <a:cs typeface="Trebuchet MS"/>
                        </a:rPr>
                        <a:t>Hasat</a:t>
                      </a:r>
                      <a:r>
                        <a:rPr sz="14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35" dirty="0">
                          <a:latin typeface="Trebuchet MS"/>
                          <a:cs typeface="Trebuchet MS"/>
                        </a:rPr>
                        <a:t>Masrafı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4.175.121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1.288.000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5.652.396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536.800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3.657.975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15.310.292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5" dirty="0">
                          <a:latin typeface="Trebuchet MS"/>
                          <a:cs typeface="Trebuchet MS"/>
                        </a:rPr>
                        <a:t>İŞÇİ </a:t>
                      </a:r>
                      <a:r>
                        <a:rPr sz="1400" b="1" spc="-105" dirty="0">
                          <a:latin typeface="Trebuchet MS"/>
                          <a:cs typeface="Trebuchet MS"/>
                        </a:rPr>
                        <a:t>OT</a:t>
                      </a:r>
                      <a:r>
                        <a:rPr sz="1400" b="1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5" dirty="0">
                          <a:latin typeface="Trebuchet MS"/>
                          <a:cs typeface="Trebuchet MS"/>
                        </a:rPr>
                        <a:t>SEYR.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1.925.250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1.925.250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75" dirty="0">
                          <a:latin typeface="Trebuchet MS"/>
                          <a:cs typeface="Trebuchet MS"/>
                        </a:rPr>
                        <a:t>Akaryakıt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12.253.073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2.994.600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17.522.428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1.248.060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4.476.206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38.494.366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6.928.986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spc="-80" dirty="0">
                          <a:latin typeface="Trebuchet MS"/>
                          <a:cs typeface="Trebuchet MS"/>
                        </a:rPr>
                        <a:t>BAKTERİ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644.000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644.000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6.440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1" spc="-150" dirty="0">
                          <a:latin typeface="Arial"/>
                          <a:cs typeface="Arial"/>
                        </a:rPr>
                        <a:t>TOPLAM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67.618.808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16.776.200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70.827.662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3.204.025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23.103.000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181.529.6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21.514.003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0872" y="1277366"/>
          <a:ext cx="9056369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1310"/>
                <a:gridCol w="1343025"/>
                <a:gridCol w="1210310"/>
                <a:gridCol w="1261110"/>
                <a:gridCol w="1261110"/>
                <a:gridCol w="1193800"/>
                <a:gridCol w="1195704"/>
              </a:tblGrid>
              <a:tr h="12147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ÜRÜN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0" dirty="0">
                          <a:latin typeface="Trebuchet MS"/>
                          <a:cs typeface="Trebuchet MS"/>
                        </a:rPr>
                        <a:t>CİNSİ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14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ÜRETİM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1435" marR="260985">
                        <a:lnSpc>
                          <a:spcPct val="102000"/>
                        </a:lnSpc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TOPLAM</a:t>
                      </a:r>
                      <a:r>
                        <a:rPr sz="11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35" dirty="0">
                          <a:latin typeface="Trebuchet MS"/>
                          <a:cs typeface="Trebuchet MS"/>
                        </a:rPr>
                        <a:t>ÜRÜN 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MALİYETİ(TL)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79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TOPLAM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SATIŞ</a:t>
                      </a:r>
                      <a:r>
                        <a:rPr sz="11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DEĞERİ(TL.)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35" dirty="0">
                          <a:latin typeface="Arial"/>
                          <a:cs typeface="Arial"/>
                        </a:rPr>
                        <a:t>NET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KAR(TL)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30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(KĞ)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100" b="1" spc="-13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35" dirty="0">
                          <a:latin typeface="Arial"/>
                          <a:cs typeface="Arial"/>
                        </a:rPr>
                        <a:t>AZ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b="1" spc="-13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35" dirty="0">
                          <a:latin typeface="Arial"/>
                          <a:cs typeface="Arial"/>
                        </a:rPr>
                        <a:t>AZ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1783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ÇOK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b="1" spc="-13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35" dirty="0">
                          <a:latin typeface="Arial"/>
                          <a:cs typeface="Arial"/>
                        </a:rPr>
                        <a:t>AZ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ÇOK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25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100" b="1" spc="-75" dirty="0">
                          <a:latin typeface="Arial"/>
                          <a:cs typeface="Arial"/>
                        </a:rPr>
                        <a:t>MISIR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271.241.000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67.618.808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189.868.700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216.992.800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122.249.893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149.373.993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725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SOYA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FASULYESİ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29.195.000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16.776.200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38.829.350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46.128.100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22.053.150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29.351.900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BUĞDAY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165.372.000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70.827.662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140.566.200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157.103.400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69.738.538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86.275.738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AYÇEKİRDEĞİ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9.270.000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3.204.025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14.275.800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15.202.800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11.071.775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11.998.775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KÜTLÜ</a:t>
                      </a:r>
                      <a:r>
                        <a:rPr sz="11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5" dirty="0">
                          <a:latin typeface="Trebuchet MS"/>
                          <a:cs typeface="Trebuchet MS"/>
                        </a:rPr>
                        <a:t>PAMUK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22.603.000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23.103.000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45.206.000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56.507.500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22.103.000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33.404.500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14" dirty="0">
                          <a:latin typeface="Arial"/>
                          <a:cs typeface="Arial"/>
                        </a:rPr>
                        <a:t>TOPLAM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497.681.000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181.529.695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428.746.050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491.934.600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247.216.355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310.404.905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7951" y="609346"/>
            <a:ext cx="1314450" cy="109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b="1" spc="-85" dirty="0">
                <a:latin typeface="Arial"/>
                <a:cs typeface="Arial"/>
              </a:rPr>
              <a:t>2017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spc="-145" dirty="0">
                <a:latin typeface="Arial"/>
                <a:cs typeface="Arial"/>
              </a:rPr>
              <a:t>YILI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1320"/>
              </a:spcBef>
            </a:pPr>
            <a:r>
              <a:rPr sz="1600" b="1" spc="-114" dirty="0">
                <a:latin typeface="Trebuchet MS"/>
                <a:cs typeface="Trebuchet MS"/>
              </a:rPr>
              <a:t>BÖLGESEL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600" b="1" spc="-70" dirty="0">
                <a:latin typeface="Trebuchet MS"/>
                <a:cs typeface="Trebuchet MS"/>
              </a:rPr>
              <a:t>ÜRÜ</a:t>
            </a:r>
            <a:r>
              <a:rPr sz="1600" b="1" spc="-70" dirty="0">
                <a:latin typeface="Arial"/>
                <a:cs typeface="Arial"/>
              </a:rPr>
              <a:t>N</a:t>
            </a:r>
            <a:r>
              <a:rPr sz="1600" b="1" spc="-135" dirty="0">
                <a:latin typeface="Arial"/>
                <a:cs typeface="Arial"/>
              </a:rPr>
              <a:t> </a:t>
            </a:r>
            <a:r>
              <a:rPr sz="1600" b="1" spc="-204" dirty="0">
                <a:latin typeface="Arial"/>
                <a:cs typeface="Arial"/>
              </a:rPr>
              <a:t>RAPORU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845310"/>
            <a:ext cx="8919210" cy="4756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70" dirty="0">
                <a:latin typeface="Arial"/>
                <a:cs typeface="Arial"/>
              </a:rPr>
              <a:t>Tarsus </a:t>
            </a:r>
            <a:r>
              <a:rPr sz="1600" b="1" spc="-120" dirty="0">
                <a:latin typeface="Trebuchet MS"/>
                <a:cs typeface="Trebuchet MS"/>
              </a:rPr>
              <a:t>Ticaret</a:t>
            </a:r>
            <a:r>
              <a:rPr sz="1600" b="1" spc="-295" dirty="0">
                <a:latin typeface="Trebuchet MS"/>
                <a:cs typeface="Trebuchet MS"/>
              </a:rPr>
              <a:t> </a:t>
            </a:r>
            <a:r>
              <a:rPr sz="1600" b="1" spc="-65" dirty="0">
                <a:latin typeface="Trebuchet MS"/>
                <a:cs typeface="Trebuchet MS"/>
              </a:rPr>
              <a:t>Borsası</a:t>
            </a:r>
            <a:r>
              <a:rPr sz="1400" spc="-65" dirty="0"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1430" algn="just">
              <a:lnSpc>
                <a:spcPts val="1550"/>
              </a:lnSpc>
            </a:pPr>
            <a:r>
              <a:rPr sz="1350" b="1" spc="-5" dirty="0">
                <a:latin typeface="Times New Roman"/>
                <a:cs typeface="Times New Roman"/>
              </a:rPr>
              <a:t>Çukurova Bölgesinde üretimi yapılan </a:t>
            </a:r>
            <a:r>
              <a:rPr sz="1350" b="1" dirty="0">
                <a:latin typeface="Times New Roman"/>
                <a:cs typeface="Times New Roman"/>
              </a:rPr>
              <a:t>Dört </a:t>
            </a:r>
            <a:r>
              <a:rPr sz="1350" b="1" spc="-5" dirty="0">
                <a:latin typeface="Times New Roman"/>
                <a:cs typeface="Times New Roman"/>
              </a:rPr>
              <a:t>ürünün Bölgemizdeki </a:t>
            </a:r>
            <a:r>
              <a:rPr sz="1350" b="1" dirty="0">
                <a:latin typeface="Times New Roman"/>
                <a:cs typeface="Times New Roman"/>
              </a:rPr>
              <a:t>Beş </a:t>
            </a:r>
            <a:r>
              <a:rPr sz="1350" b="1" spc="-5" dirty="0">
                <a:latin typeface="Times New Roman"/>
                <a:cs typeface="Times New Roman"/>
              </a:rPr>
              <a:t>Borsada Müstahsilden Tüccara satış verileri  değerlendirmiş </a:t>
            </a:r>
            <a:r>
              <a:rPr sz="1350" b="1" dirty="0">
                <a:latin typeface="Times New Roman"/>
                <a:cs typeface="Times New Roman"/>
              </a:rPr>
              <a:t>olup, </a:t>
            </a:r>
            <a:r>
              <a:rPr sz="1350" b="1" spc="-5" dirty="0">
                <a:latin typeface="Times New Roman"/>
                <a:cs typeface="Times New Roman"/>
              </a:rPr>
              <a:t>takibi yapılan </a:t>
            </a:r>
            <a:r>
              <a:rPr sz="1350" b="1" dirty="0">
                <a:latin typeface="Times New Roman"/>
                <a:cs typeface="Times New Roman"/>
              </a:rPr>
              <a:t>4 </a:t>
            </a:r>
            <a:r>
              <a:rPr sz="1350" b="1" spc="-5" dirty="0">
                <a:latin typeface="Times New Roman"/>
                <a:cs typeface="Times New Roman"/>
              </a:rPr>
              <a:t>ürünün </a:t>
            </a:r>
            <a:r>
              <a:rPr sz="1350" b="1" dirty="0">
                <a:latin typeface="Times New Roman"/>
                <a:cs typeface="Times New Roman"/>
              </a:rPr>
              <a:t>5 </a:t>
            </a:r>
            <a:r>
              <a:rPr sz="1350" b="1" spc="-5" dirty="0">
                <a:latin typeface="Times New Roman"/>
                <a:cs typeface="Times New Roman"/>
              </a:rPr>
              <a:t>borsada 2017 yılı miktarsal ve fiyatsal performansları</a:t>
            </a:r>
            <a:r>
              <a:rPr sz="1350" b="1" spc="50" dirty="0">
                <a:latin typeface="Times New Roman"/>
                <a:cs typeface="Times New Roman"/>
              </a:rPr>
              <a:t> </a:t>
            </a:r>
            <a:r>
              <a:rPr sz="1350" b="1" spc="-5" dirty="0">
                <a:latin typeface="Times New Roman"/>
                <a:cs typeface="Times New Roman"/>
              </a:rPr>
              <a:t>incelenmiştir.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0160" algn="just">
              <a:lnSpc>
                <a:spcPts val="1550"/>
              </a:lnSpc>
            </a:pPr>
            <a:r>
              <a:rPr sz="1350" b="1" dirty="0">
                <a:latin typeface="Times New Roman"/>
                <a:cs typeface="Times New Roman"/>
              </a:rPr>
              <a:t>Yine </a:t>
            </a:r>
            <a:r>
              <a:rPr sz="1350" b="1" spc="-5" dirty="0">
                <a:latin typeface="Times New Roman"/>
                <a:cs typeface="Times New Roman"/>
              </a:rPr>
              <a:t>Tarsus ilçe sınırları içinde üretim katma değeri yüksek olan </a:t>
            </a:r>
            <a:r>
              <a:rPr sz="1350" b="1" dirty="0">
                <a:latin typeface="Times New Roman"/>
                <a:cs typeface="Times New Roman"/>
              </a:rPr>
              <a:t>Mısır, </a:t>
            </a:r>
            <a:r>
              <a:rPr sz="1350" b="1" spc="-5" dirty="0">
                <a:latin typeface="Times New Roman"/>
                <a:cs typeface="Times New Roman"/>
              </a:rPr>
              <a:t>Soya Fasulyesi, Buğday, Ayçiçeği </a:t>
            </a:r>
            <a:r>
              <a:rPr sz="1350" b="1" dirty="0">
                <a:latin typeface="Times New Roman"/>
                <a:cs typeface="Times New Roman"/>
              </a:rPr>
              <a:t>ve </a:t>
            </a:r>
            <a:r>
              <a:rPr sz="1350" b="1" spc="-5" dirty="0">
                <a:latin typeface="Times New Roman"/>
                <a:cs typeface="Times New Roman"/>
              </a:rPr>
              <a:t>Kütlü  </a:t>
            </a:r>
            <a:r>
              <a:rPr sz="1350" b="1" dirty="0">
                <a:latin typeface="Times New Roman"/>
                <a:cs typeface="Times New Roman"/>
              </a:rPr>
              <a:t>Pamuk </a:t>
            </a:r>
            <a:r>
              <a:rPr sz="1350" b="1" spc="-5" dirty="0">
                <a:latin typeface="Times New Roman"/>
                <a:cs typeface="Times New Roman"/>
              </a:rPr>
              <a:t>bitkisel ürünlerinin dekar bazında ekiliş, verim, dekara </a:t>
            </a:r>
            <a:r>
              <a:rPr sz="1350" b="1" dirty="0">
                <a:latin typeface="Times New Roman"/>
                <a:cs typeface="Times New Roman"/>
              </a:rPr>
              <a:t>maliyet, </a:t>
            </a:r>
            <a:r>
              <a:rPr sz="1350" b="1" spc="-5" dirty="0">
                <a:latin typeface="Times New Roman"/>
                <a:cs typeface="Times New Roman"/>
              </a:rPr>
              <a:t>gayri safi üretim değeri, safi üretim değeri, fark  ödeme destekleri toplamı üzerine yapılan çalışmamız </a:t>
            </a:r>
            <a:r>
              <a:rPr sz="1350" b="1" dirty="0">
                <a:latin typeface="Times New Roman"/>
                <a:cs typeface="Times New Roman"/>
              </a:rPr>
              <a:t>bu </a:t>
            </a:r>
            <a:r>
              <a:rPr sz="1350" b="1" spc="-5" dirty="0">
                <a:latin typeface="Times New Roman"/>
                <a:cs typeface="Times New Roman"/>
              </a:rPr>
              <a:t>raporda </a:t>
            </a:r>
            <a:r>
              <a:rPr sz="1350" b="1" dirty="0">
                <a:latin typeface="Times New Roman"/>
                <a:cs typeface="Times New Roman"/>
              </a:rPr>
              <a:t>yer</a:t>
            </a:r>
            <a:r>
              <a:rPr sz="1350" b="1" spc="-40" dirty="0">
                <a:latin typeface="Times New Roman"/>
                <a:cs typeface="Times New Roman"/>
              </a:rPr>
              <a:t> </a:t>
            </a:r>
            <a:r>
              <a:rPr sz="1350" b="1" spc="-5" dirty="0">
                <a:latin typeface="Times New Roman"/>
                <a:cs typeface="Times New Roman"/>
              </a:rPr>
              <a:t>almaktadır.</a:t>
            </a:r>
            <a:endParaRPr sz="1350">
              <a:latin typeface="Times New Roman"/>
              <a:cs typeface="Times New Roman"/>
            </a:endParaRPr>
          </a:p>
          <a:p>
            <a:pPr marL="4225925">
              <a:lnSpc>
                <a:spcPct val="100000"/>
              </a:lnSpc>
              <a:spcBef>
                <a:spcPts val="1290"/>
              </a:spcBef>
            </a:pPr>
            <a:r>
              <a:rPr sz="1350" b="1" spc="-5" dirty="0">
                <a:latin typeface="Times New Roman"/>
                <a:cs typeface="Times New Roman"/>
              </a:rPr>
              <a:t>Yapılan çalışmaların değerlendirmesini özetlemek gerekirse,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4225925" marR="5080" algn="just">
              <a:lnSpc>
                <a:spcPct val="95900"/>
              </a:lnSpc>
            </a:pPr>
            <a:r>
              <a:rPr sz="1350" b="1" dirty="0">
                <a:latin typeface="Times New Roman"/>
                <a:cs typeface="Times New Roman"/>
              </a:rPr>
              <a:t>Mısır, </a:t>
            </a:r>
            <a:r>
              <a:rPr sz="1350" b="1" spc="-5" dirty="0">
                <a:latin typeface="Times New Roman"/>
                <a:cs typeface="Times New Roman"/>
              </a:rPr>
              <a:t>Soya Fasulyesi, Buğday, Ayçiçeği </a:t>
            </a:r>
            <a:r>
              <a:rPr sz="1350" b="1" dirty="0">
                <a:latin typeface="Times New Roman"/>
                <a:cs typeface="Times New Roman"/>
              </a:rPr>
              <a:t>ve </a:t>
            </a:r>
            <a:r>
              <a:rPr sz="1350" b="1" spc="-5" dirty="0">
                <a:latin typeface="Times New Roman"/>
                <a:cs typeface="Times New Roman"/>
              </a:rPr>
              <a:t>Kütlü Pamuk  bitkisel ürünleri 632 Bin dekar toplam ekili alanda 497 bin 681  kiloğram üretim gerçekleşmiştir.Üretim </a:t>
            </a:r>
            <a:r>
              <a:rPr sz="1350" b="1" dirty="0">
                <a:latin typeface="Times New Roman"/>
                <a:cs typeface="Times New Roman"/>
              </a:rPr>
              <a:t>girdi </a:t>
            </a:r>
            <a:r>
              <a:rPr sz="1350" b="1" spc="-5" dirty="0">
                <a:latin typeface="Times New Roman"/>
                <a:cs typeface="Times New Roman"/>
              </a:rPr>
              <a:t>maliyetleri  toplamı 181 milyon 530 bin TL'sı değerinde olup, toplam </a:t>
            </a:r>
            <a:r>
              <a:rPr sz="1350" b="1" spc="-10" dirty="0">
                <a:latin typeface="Times New Roman"/>
                <a:cs typeface="Times New Roman"/>
              </a:rPr>
              <a:t>satış  </a:t>
            </a:r>
            <a:r>
              <a:rPr sz="1350" b="1" spc="-5" dirty="0">
                <a:latin typeface="Times New Roman"/>
                <a:cs typeface="Times New Roman"/>
              </a:rPr>
              <a:t>değerleri ise yaklaşık 428,5 milyon TL'sı ile </a:t>
            </a:r>
            <a:r>
              <a:rPr sz="1350" b="1" dirty="0">
                <a:latin typeface="Times New Roman"/>
                <a:cs typeface="Times New Roman"/>
              </a:rPr>
              <a:t>492 </a:t>
            </a:r>
            <a:r>
              <a:rPr sz="1350" b="1" spc="-5" dirty="0">
                <a:latin typeface="Times New Roman"/>
                <a:cs typeface="Times New Roman"/>
              </a:rPr>
              <a:t>milyon </a:t>
            </a:r>
            <a:r>
              <a:rPr sz="1350" b="1" spc="-10" dirty="0">
                <a:latin typeface="Times New Roman"/>
                <a:cs typeface="Times New Roman"/>
              </a:rPr>
              <a:t>TL'sı  </a:t>
            </a:r>
            <a:r>
              <a:rPr sz="1350" b="1" spc="-5" dirty="0">
                <a:latin typeface="Times New Roman"/>
                <a:cs typeface="Times New Roman"/>
              </a:rPr>
              <a:t>arasında gerçekleşmiştir. </a:t>
            </a:r>
            <a:r>
              <a:rPr sz="1350" b="1" dirty="0">
                <a:latin typeface="Times New Roman"/>
                <a:cs typeface="Times New Roman"/>
              </a:rPr>
              <a:t>Fark </a:t>
            </a:r>
            <a:r>
              <a:rPr sz="1350" b="1" spc="-5" dirty="0">
                <a:latin typeface="Times New Roman"/>
                <a:cs typeface="Times New Roman"/>
              </a:rPr>
              <a:t>ödeme desteği ise 54 milyon  TL'sına yaklaşmaktadır. Tarsus sadece </a:t>
            </a:r>
            <a:r>
              <a:rPr sz="1350" b="1" dirty="0">
                <a:latin typeface="Times New Roman"/>
                <a:cs typeface="Times New Roman"/>
              </a:rPr>
              <a:t>bu 5 </a:t>
            </a:r>
            <a:r>
              <a:rPr sz="1350" b="1" spc="-5" dirty="0">
                <a:latin typeface="Times New Roman"/>
                <a:cs typeface="Times New Roman"/>
              </a:rPr>
              <a:t>ürünle İl'nin  tahıllar </a:t>
            </a:r>
            <a:r>
              <a:rPr sz="1350" b="1" dirty="0">
                <a:latin typeface="Times New Roman"/>
                <a:cs typeface="Times New Roman"/>
              </a:rPr>
              <a:t>ve </a:t>
            </a:r>
            <a:r>
              <a:rPr sz="1350" b="1" spc="-5" dirty="0">
                <a:latin typeface="Times New Roman"/>
                <a:cs typeface="Times New Roman"/>
              </a:rPr>
              <a:t>diğer bitkisel ürünlerden tarımdan elde ettiği üretim  miktarı değerinin </a:t>
            </a:r>
            <a:r>
              <a:rPr sz="1350" b="1" spc="5" dirty="0">
                <a:latin typeface="Times New Roman"/>
                <a:cs typeface="Times New Roman"/>
              </a:rPr>
              <a:t>%  </a:t>
            </a:r>
            <a:r>
              <a:rPr sz="1350" b="1" spc="-5" dirty="0">
                <a:latin typeface="Times New Roman"/>
                <a:cs typeface="Times New Roman"/>
              </a:rPr>
              <a:t>52 'sini Ülke ekonomisine  kazandırmaktadır.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4225925" marR="8255" algn="just">
              <a:lnSpc>
                <a:spcPts val="1550"/>
              </a:lnSpc>
            </a:pPr>
            <a:r>
              <a:rPr sz="1350" b="1" spc="-5" dirty="0">
                <a:latin typeface="Times New Roman"/>
                <a:cs typeface="Times New Roman"/>
              </a:rPr>
              <a:t>Üreticilerimizin bereketli </a:t>
            </a:r>
            <a:r>
              <a:rPr sz="1350" b="1" dirty="0">
                <a:latin typeface="Times New Roman"/>
                <a:cs typeface="Times New Roman"/>
              </a:rPr>
              <a:t>ve </a:t>
            </a:r>
            <a:r>
              <a:rPr sz="1350" b="1" spc="-5" dirty="0">
                <a:latin typeface="Times New Roman"/>
                <a:cs typeface="Times New Roman"/>
              </a:rPr>
              <a:t>bol kazançlı bir yıl geçirmelerini  dileriz.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1385" y="3672840"/>
            <a:ext cx="4074795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606297"/>
            <a:ext cx="8921115" cy="1427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5"/>
              </a:spcBef>
            </a:pPr>
            <a:r>
              <a:rPr sz="1350" b="1" spc="-5" dirty="0">
                <a:latin typeface="Times New Roman"/>
                <a:cs typeface="Times New Roman"/>
              </a:rPr>
              <a:t>MISIR:</a:t>
            </a: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60"/>
              </a:lnSpc>
              <a:spcBef>
                <a:spcPts val="10"/>
              </a:spcBef>
            </a:pPr>
            <a:r>
              <a:rPr sz="1200" b="1" spc="-95" dirty="0">
                <a:latin typeface="Trebuchet MS"/>
                <a:cs typeface="Trebuchet MS"/>
              </a:rPr>
              <a:t>2017 </a:t>
            </a:r>
            <a:r>
              <a:rPr sz="1200" b="1" spc="-70" dirty="0">
                <a:latin typeface="Trebuchet MS"/>
                <a:cs typeface="Trebuchet MS"/>
              </a:rPr>
              <a:t>yıl </a:t>
            </a:r>
            <a:r>
              <a:rPr sz="1200" b="1" spc="-55" dirty="0">
                <a:latin typeface="Trebuchet MS"/>
                <a:cs typeface="Trebuchet MS"/>
              </a:rPr>
              <a:t>sonu </a:t>
            </a:r>
            <a:r>
              <a:rPr sz="1200" b="1" spc="-70" dirty="0">
                <a:latin typeface="Trebuchet MS"/>
                <a:cs typeface="Trebuchet MS"/>
              </a:rPr>
              <a:t>itibariyle </a:t>
            </a:r>
            <a:r>
              <a:rPr sz="1200" b="1" spc="-105" dirty="0">
                <a:latin typeface="Trebuchet MS"/>
                <a:cs typeface="Trebuchet MS"/>
              </a:rPr>
              <a:t>1.252.816 </a:t>
            </a:r>
            <a:r>
              <a:rPr sz="1200" b="1" spc="-55" dirty="0">
                <a:latin typeface="Trebuchet MS"/>
                <a:cs typeface="Trebuchet MS"/>
              </a:rPr>
              <a:t>ton </a:t>
            </a:r>
            <a:r>
              <a:rPr sz="1200" b="1" spc="-65" dirty="0">
                <a:latin typeface="Trebuchet MS"/>
                <a:cs typeface="Trebuchet MS"/>
              </a:rPr>
              <a:t>işlem </a:t>
            </a:r>
            <a:r>
              <a:rPr sz="1200" b="1" spc="-70" dirty="0">
                <a:latin typeface="Trebuchet MS"/>
                <a:cs typeface="Trebuchet MS"/>
              </a:rPr>
              <a:t>görmüştür.  </a:t>
            </a:r>
            <a:r>
              <a:rPr sz="1200" b="1" spc="-100" dirty="0">
                <a:latin typeface="Trebuchet MS"/>
                <a:cs typeface="Trebuchet MS"/>
              </a:rPr>
              <a:t>2016 </a:t>
            </a:r>
            <a:r>
              <a:rPr sz="1200" b="1" spc="-65" dirty="0">
                <a:latin typeface="Trebuchet MS"/>
                <a:cs typeface="Trebuchet MS"/>
              </a:rPr>
              <a:t>yılında </a:t>
            </a:r>
            <a:r>
              <a:rPr sz="1200" b="1" spc="-105" dirty="0">
                <a:latin typeface="Trebuchet MS"/>
                <a:cs typeface="Trebuchet MS"/>
              </a:rPr>
              <a:t>1.917.715 </a:t>
            </a:r>
            <a:r>
              <a:rPr sz="1200" b="1" spc="-60" dirty="0">
                <a:latin typeface="Trebuchet MS"/>
                <a:cs typeface="Trebuchet MS"/>
              </a:rPr>
              <a:t>ton </a:t>
            </a:r>
            <a:r>
              <a:rPr sz="1200" b="1" spc="-75" dirty="0">
                <a:latin typeface="Trebuchet MS"/>
                <a:cs typeface="Trebuchet MS"/>
              </a:rPr>
              <a:t>üretim </a:t>
            </a:r>
            <a:r>
              <a:rPr sz="1200" b="1" spc="-65" dirty="0">
                <a:latin typeface="Trebuchet MS"/>
                <a:cs typeface="Trebuchet MS"/>
              </a:rPr>
              <a:t>olmuşken </a:t>
            </a:r>
            <a:r>
              <a:rPr sz="1200" b="1" spc="-75" dirty="0">
                <a:latin typeface="Trebuchet MS"/>
                <a:cs typeface="Trebuchet MS"/>
              </a:rPr>
              <a:t>ürün </a:t>
            </a:r>
            <a:r>
              <a:rPr sz="1200" b="1" spc="-70" dirty="0">
                <a:latin typeface="Trebuchet MS"/>
                <a:cs typeface="Trebuchet MS"/>
              </a:rPr>
              <a:t>rekoltesinde </a:t>
            </a:r>
            <a:r>
              <a:rPr sz="1200" b="1" spc="50" dirty="0">
                <a:latin typeface="Trebuchet MS"/>
                <a:cs typeface="Trebuchet MS"/>
              </a:rPr>
              <a:t>% </a:t>
            </a:r>
            <a:r>
              <a:rPr sz="1200" b="1" spc="-80" dirty="0">
                <a:latin typeface="Arial"/>
                <a:cs typeface="Arial"/>
              </a:rPr>
              <a:t>4</a:t>
            </a:r>
            <a:r>
              <a:rPr sz="1200" b="1" spc="-80" dirty="0">
                <a:latin typeface="Trebuchet MS"/>
                <a:cs typeface="Trebuchet MS"/>
              </a:rPr>
              <a:t>3 </a:t>
            </a:r>
            <a:r>
              <a:rPr sz="1200" b="1" spc="-60" dirty="0">
                <a:latin typeface="Trebuchet MS"/>
                <a:cs typeface="Trebuchet MS"/>
              </a:rPr>
              <a:t>oranında  </a:t>
            </a:r>
            <a:r>
              <a:rPr sz="1200" b="1" spc="-75" dirty="0">
                <a:latin typeface="Trebuchet MS"/>
                <a:cs typeface="Trebuchet MS"/>
              </a:rPr>
              <a:t>azalma </a:t>
            </a:r>
            <a:r>
              <a:rPr sz="1200" b="1" spc="-65" dirty="0">
                <a:latin typeface="Trebuchet MS"/>
                <a:cs typeface="Trebuchet MS"/>
              </a:rPr>
              <a:t>oluşmuştur. </a:t>
            </a:r>
            <a:r>
              <a:rPr sz="1200" b="1" spc="-55" dirty="0">
                <a:latin typeface="Trebuchet MS"/>
                <a:cs typeface="Trebuchet MS"/>
              </a:rPr>
              <a:t>Bu </a:t>
            </a:r>
            <a:r>
              <a:rPr sz="1200" b="1" spc="-70" dirty="0">
                <a:latin typeface="Trebuchet MS"/>
                <a:cs typeface="Trebuchet MS"/>
              </a:rPr>
              <a:t>azalışın </a:t>
            </a:r>
            <a:r>
              <a:rPr sz="1200" b="1" spc="-65" dirty="0">
                <a:latin typeface="Trebuchet MS"/>
                <a:cs typeface="Trebuchet MS"/>
              </a:rPr>
              <a:t>sebebi </a:t>
            </a:r>
            <a:r>
              <a:rPr sz="1200" b="1" spc="-75" dirty="0">
                <a:latin typeface="Trebuchet MS"/>
                <a:cs typeface="Trebuchet MS"/>
              </a:rPr>
              <a:t>üründeki destekleme </a:t>
            </a:r>
            <a:r>
              <a:rPr sz="1200" b="1" spc="-70" dirty="0">
                <a:latin typeface="Trebuchet MS"/>
                <a:cs typeface="Trebuchet MS"/>
              </a:rPr>
              <a:t>miktarının </a:t>
            </a:r>
            <a:r>
              <a:rPr sz="1200" b="1" spc="-65" dirty="0">
                <a:latin typeface="Trebuchet MS"/>
                <a:cs typeface="Trebuchet MS"/>
              </a:rPr>
              <a:t>azalması </a:t>
            </a:r>
            <a:r>
              <a:rPr sz="1200" b="1" spc="-80" dirty="0">
                <a:latin typeface="Trebuchet MS"/>
                <a:cs typeface="Trebuchet MS"/>
              </a:rPr>
              <a:t>ve </a:t>
            </a:r>
            <a:r>
              <a:rPr sz="1200" b="1" spc="-65" dirty="0">
                <a:latin typeface="Trebuchet MS"/>
                <a:cs typeface="Trebuchet MS"/>
              </a:rPr>
              <a:t>alternatifi </a:t>
            </a:r>
            <a:r>
              <a:rPr sz="1200" b="1" spc="-55" dirty="0">
                <a:latin typeface="Trebuchet MS"/>
                <a:cs typeface="Trebuchet MS"/>
              </a:rPr>
              <a:t>olan </a:t>
            </a:r>
            <a:r>
              <a:rPr sz="1200" b="1" spc="-80" dirty="0">
                <a:latin typeface="Trebuchet MS"/>
                <a:cs typeface="Trebuchet MS"/>
              </a:rPr>
              <a:t>ürünler </a:t>
            </a:r>
            <a:r>
              <a:rPr sz="1200" b="1" spc="-55" dirty="0">
                <a:latin typeface="Trebuchet MS"/>
                <a:cs typeface="Trebuchet MS"/>
              </a:rPr>
              <a:t>olan </a:t>
            </a:r>
            <a:r>
              <a:rPr sz="1200" b="1" spc="-70" dirty="0">
                <a:latin typeface="Trebuchet MS"/>
                <a:cs typeface="Trebuchet MS"/>
              </a:rPr>
              <a:t>Kütlü </a:t>
            </a:r>
            <a:r>
              <a:rPr sz="1200" b="1" spc="-65" dirty="0">
                <a:latin typeface="Trebuchet MS"/>
                <a:cs typeface="Trebuchet MS"/>
              </a:rPr>
              <a:t>pamuk </a:t>
            </a:r>
            <a:r>
              <a:rPr sz="1200" b="1" spc="-80" dirty="0">
                <a:latin typeface="Trebuchet MS"/>
                <a:cs typeface="Trebuchet MS"/>
              </a:rPr>
              <a:t>ve </a:t>
            </a:r>
            <a:r>
              <a:rPr sz="1200" b="1" spc="-55" dirty="0">
                <a:latin typeface="Trebuchet MS"/>
                <a:cs typeface="Trebuchet MS"/>
              </a:rPr>
              <a:t>Soya  </a:t>
            </a:r>
            <a:r>
              <a:rPr sz="1200" b="1" spc="-100" dirty="0">
                <a:latin typeface="Arial"/>
                <a:cs typeface="Arial"/>
              </a:rPr>
              <a:t>Fasulyesindeki </a:t>
            </a:r>
            <a:r>
              <a:rPr sz="1200" b="1" spc="-70" dirty="0">
                <a:latin typeface="Trebuchet MS"/>
                <a:cs typeface="Trebuchet MS"/>
              </a:rPr>
              <a:t>prim </a:t>
            </a:r>
            <a:r>
              <a:rPr sz="1200" b="1" spc="-65" dirty="0">
                <a:latin typeface="Trebuchet MS"/>
                <a:cs typeface="Trebuchet MS"/>
              </a:rPr>
              <a:t>desteğinin </a:t>
            </a:r>
            <a:r>
              <a:rPr sz="1200" b="1" spc="-70" dirty="0">
                <a:latin typeface="Trebuchet MS"/>
                <a:cs typeface="Trebuchet MS"/>
              </a:rPr>
              <a:t>yükseltilmesi </a:t>
            </a:r>
            <a:r>
              <a:rPr sz="1200" b="1" spc="-80" dirty="0">
                <a:latin typeface="Trebuchet MS"/>
                <a:cs typeface="Trebuchet MS"/>
              </a:rPr>
              <a:t>ve </a:t>
            </a:r>
            <a:r>
              <a:rPr sz="1200" b="1" spc="-65" dirty="0">
                <a:latin typeface="Trebuchet MS"/>
                <a:cs typeface="Trebuchet MS"/>
              </a:rPr>
              <a:t>alternatif </a:t>
            </a:r>
            <a:r>
              <a:rPr sz="1200" b="1" spc="-75" dirty="0">
                <a:latin typeface="Trebuchet MS"/>
                <a:cs typeface="Trebuchet MS"/>
              </a:rPr>
              <a:t>ürünlerdeki </a:t>
            </a:r>
            <a:r>
              <a:rPr sz="1200" b="1" spc="-70" dirty="0">
                <a:latin typeface="Trebuchet MS"/>
                <a:cs typeface="Trebuchet MS"/>
              </a:rPr>
              <a:t>fiyat </a:t>
            </a:r>
            <a:r>
              <a:rPr sz="1200" b="1" spc="-60" dirty="0">
                <a:latin typeface="Trebuchet MS"/>
                <a:cs typeface="Trebuchet MS"/>
              </a:rPr>
              <a:t>artışı olarak </a:t>
            </a:r>
            <a:r>
              <a:rPr sz="1200" b="1" spc="-75" dirty="0">
                <a:latin typeface="Trebuchet MS"/>
                <a:cs typeface="Trebuchet MS"/>
              </a:rPr>
              <a:t>görülmektedir. </a:t>
            </a:r>
            <a:r>
              <a:rPr sz="1200" b="1" spc="-65" dirty="0">
                <a:latin typeface="Trebuchet MS"/>
                <a:cs typeface="Trebuchet MS"/>
              </a:rPr>
              <a:t>Ürünün fiyatı </a:t>
            </a:r>
            <a:r>
              <a:rPr sz="1200" b="1" spc="-80" dirty="0">
                <a:latin typeface="Trebuchet MS"/>
                <a:cs typeface="Trebuchet MS"/>
              </a:rPr>
              <a:t>en </a:t>
            </a:r>
            <a:r>
              <a:rPr sz="1200" b="1" spc="-105" dirty="0">
                <a:latin typeface="Trebuchet MS"/>
                <a:cs typeface="Trebuchet MS"/>
              </a:rPr>
              <a:t>az 0,700 </a:t>
            </a:r>
            <a:r>
              <a:rPr sz="1200" b="1" spc="-145" dirty="0">
                <a:latin typeface="Trebuchet MS"/>
                <a:cs typeface="Trebuchet MS"/>
              </a:rPr>
              <a:t>TL. </a:t>
            </a:r>
            <a:r>
              <a:rPr sz="1200" b="1" spc="-65" dirty="0">
                <a:latin typeface="Trebuchet MS"/>
                <a:cs typeface="Trebuchet MS"/>
              </a:rPr>
              <a:t>olarak  </a:t>
            </a:r>
            <a:r>
              <a:rPr sz="1200" b="1" spc="-80" dirty="0">
                <a:latin typeface="Trebuchet MS"/>
                <a:cs typeface="Trebuchet MS"/>
              </a:rPr>
              <a:t>Ceyhan </a:t>
            </a:r>
            <a:r>
              <a:rPr sz="1200" b="1" spc="-90" dirty="0">
                <a:latin typeface="Trebuchet MS"/>
                <a:cs typeface="Trebuchet MS"/>
              </a:rPr>
              <a:t>Ticaret </a:t>
            </a:r>
            <a:r>
              <a:rPr sz="1200" b="1" spc="-55" dirty="0">
                <a:latin typeface="Trebuchet MS"/>
                <a:cs typeface="Trebuchet MS"/>
              </a:rPr>
              <a:t>Borsasında </a:t>
            </a:r>
            <a:r>
              <a:rPr sz="1200" b="1" spc="-80" dirty="0">
                <a:latin typeface="Trebuchet MS"/>
                <a:cs typeface="Trebuchet MS"/>
              </a:rPr>
              <a:t>ve </a:t>
            </a:r>
            <a:r>
              <a:rPr sz="1200" b="1" spc="-60" dirty="0">
                <a:latin typeface="Trebuchet MS"/>
                <a:cs typeface="Trebuchet MS"/>
              </a:rPr>
              <a:t>Osmaniye </a:t>
            </a:r>
            <a:r>
              <a:rPr sz="1200" b="1" spc="-90" dirty="0">
                <a:latin typeface="Trebuchet MS"/>
                <a:cs typeface="Trebuchet MS"/>
              </a:rPr>
              <a:t>Ticaret </a:t>
            </a:r>
            <a:r>
              <a:rPr sz="1200" b="1" spc="-55" dirty="0">
                <a:latin typeface="Trebuchet MS"/>
                <a:cs typeface="Trebuchet MS"/>
              </a:rPr>
              <a:t>Borsasında </a:t>
            </a:r>
            <a:r>
              <a:rPr sz="1200" b="1" spc="-75" dirty="0">
                <a:latin typeface="Trebuchet MS"/>
                <a:cs typeface="Trebuchet MS"/>
              </a:rPr>
              <a:t>Ocak </a:t>
            </a:r>
            <a:r>
              <a:rPr sz="1200" b="1" spc="-65" dirty="0">
                <a:latin typeface="Trebuchet MS"/>
                <a:cs typeface="Trebuchet MS"/>
              </a:rPr>
              <a:t>ayı </a:t>
            </a:r>
            <a:r>
              <a:rPr sz="1200" b="1" spc="-60" dirty="0">
                <a:latin typeface="Trebuchet MS"/>
                <a:cs typeface="Trebuchet MS"/>
              </a:rPr>
              <a:t>ortalaması </a:t>
            </a:r>
            <a:r>
              <a:rPr sz="1200" b="1" spc="-65" dirty="0">
                <a:latin typeface="Trebuchet MS"/>
                <a:cs typeface="Trebuchet MS"/>
              </a:rPr>
              <a:t>olarak </a:t>
            </a:r>
            <a:r>
              <a:rPr sz="1200" b="1" spc="-75" dirty="0">
                <a:latin typeface="Trebuchet MS"/>
                <a:cs typeface="Trebuchet MS"/>
              </a:rPr>
              <a:t>gerçekleşmiş </a:t>
            </a:r>
            <a:r>
              <a:rPr sz="1200" b="1" spc="-60" dirty="0">
                <a:latin typeface="Trebuchet MS"/>
                <a:cs typeface="Trebuchet MS"/>
              </a:rPr>
              <a:t>olup </a:t>
            </a:r>
            <a:r>
              <a:rPr sz="1200" b="1" spc="-80" dirty="0">
                <a:latin typeface="Trebuchet MS"/>
                <a:cs typeface="Trebuchet MS"/>
              </a:rPr>
              <a:t>en </a:t>
            </a:r>
            <a:r>
              <a:rPr sz="1200" b="1" spc="-75" dirty="0">
                <a:latin typeface="Trebuchet MS"/>
                <a:cs typeface="Trebuchet MS"/>
              </a:rPr>
              <a:t>yüksek </a:t>
            </a:r>
            <a:r>
              <a:rPr sz="1200" b="1" spc="-65" dirty="0">
                <a:latin typeface="Trebuchet MS"/>
                <a:cs typeface="Trebuchet MS"/>
              </a:rPr>
              <a:t>fiyatı </a:t>
            </a:r>
            <a:r>
              <a:rPr sz="1200" b="1" spc="-105" dirty="0">
                <a:latin typeface="Trebuchet MS"/>
                <a:cs typeface="Trebuchet MS"/>
              </a:rPr>
              <a:t>0,890 </a:t>
            </a:r>
            <a:r>
              <a:rPr sz="1200" b="1" spc="-130" dirty="0">
                <a:latin typeface="Arial"/>
                <a:cs typeface="Arial"/>
              </a:rPr>
              <a:t>TL. </a:t>
            </a:r>
            <a:r>
              <a:rPr sz="1200" b="1" spc="-50" dirty="0">
                <a:latin typeface="Arial"/>
                <a:cs typeface="Arial"/>
              </a:rPr>
              <a:t>ile  </a:t>
            </a:r>
            <a:r>
              <a:rPr sz="1200" b="1" spc="-80" dirty="0">
                <a:latin typeface="Trebuchet MS"/>
                <a:cs typeface="Trebuchet MS"/>
              </a:rPr>
              <a:t>Ceyhan </a:t>
            </a:r>
            <a:r>
              <a:rPr sz="1200" b="1" spc="-90" dirty="0">
                <a:latin typeface="Trebuchet MS"/>
                <a:cs typeface="Trebuchet MS"/>
              </a:rPr>
              <a:t>Ticaret </a:t>
            </a:r>
            <a:r>
              <a:rPr sz="1200" b="1" spc="-55" dirty="0">
                <a:latin typeface="Trebuchet MS"/>
                <a:cs typeface="Trebuchet MS"/>
              </a:rPr>
              <a:t>Borsasında </a:t>
            </a:r>
            <a:r>
              <a:rPr sz="1200" b="1" spc="-80" dirty="0">
                <a:latin typeface="Trebuchet MS"/>
                <a:cs typeface="Trebuchet MS"/>
              </a:rPr>
              <a:t>Haziran </a:t>
            </a:r>
            <a:r>
              <a:rPr sz="1200" b="1" spc="-65" dirty="0">
                <a:latin typeface="Trebuchet MS"/>
                <a:cs typeface="Trebuchet MS"/>
              </a:rPr>
              <a:t>ayında performans</a:t>
            </a:r>
            <a:r>
              <a:rPr sz="1200" b="1" spc="-180" dirty="0">
                <a:latin typeface="Trebuchet MS"/>
                <a:cs typeface="Trebuchet MS"/>
              </a:rPr>
              <a:t> </a:t>
            </a:r>
            <a:r>
              <a:rPr sz="1200" b="1" spc="-70" dirty="0">
                <a:latin typeface="Trebuchet MS"/>
                <a:cs typeface="Trebuchet MS"/>
              </a:rPr>
              <a:t>sergilemiştir.</a:t>
            </a:r>
            <a:endParaRPr sz="1200">
              <a:latin typeface="Trebuchet MS"/>
              <a:cs typeface="Trebuchet MS"/>
            </a:endParaRPr>
          </a:p>
          <a:p>
            <a:pPr marL="12700" algn="just">
              <a:lnSpc>
                <a:spcPts val="2125"/>
              </a:lnSpc>
            </a:pPr>
            <a:r>
              <a:rPr sz="1800" b="1" spc="-135" dirty="0">
                <a:latin typeface="Arial"/>
                <a:cs typeface="Arial"/>
              </a:rPr>
              <a:t>Tablo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1: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3919" y="2037842"/>
          <a:ext cx="9153520" cy="4894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/>
                <a:gridCol w="1048385"/>
                <a:gridCol w="576580"/>
                <a:gridCol w="1048384"/>
                <a:gridCol w="577850"/>
                <a:gridCol w="1048385"/>
                <a:gridCol w="577214"/>
                <a:gridCol w="1048384"/>
                <a:gridCol w="575309"/>
                <a:gridCol w="1047750"/>
                <a:gridCol w="576579"/>
              </a:tblGrid>
              <a:tr h="2965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42900">
                        <a:lnSpc>
                          <a:spcPts val="1190"/>
                        </a:lnSpc>
                        <a:spcBef>
                          <a:spcPts val="87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MISIR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0924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TARSUS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42900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ADANA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04800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CEYHAN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91465">
                        <a:lnSpc>
                          <a:spcPts val="1065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OSMANİYE</a:t>
                      </a:r>
                      <a:r>
                        <a:rPr sz="9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49250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KOZAN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90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ts val="815"/>
                        </a:lnSpc>
                        <a:spcBef>
                          <a:spcPts val="52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ts val="815"/>
                        </a:lnSpc>
                        <a:spcBef>
                          <a:spcPts val="52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ts val="815"/>
                        </a:lnSpc>
                        <a:spcBef>
                          <a:spcPts val="52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ts val="815"/>
                        </a:lnSpc>
                        <a:spcBef>
                          <a:spcPts val="52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ts val="815"/>
                        </a:lnSpc>
                        <a:spcBef>
                          <a:spcPts val="52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ts val="815"/>
                        </a:lnSpc>
                        <a:spcBef>
                          <a:spcPts val="52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ts val="815"/>
                        </a:lnSpc>
                        <a:spcBef>
                          <a:spcPts val="52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ts val="815"/>
                        </a:lnSpc>
                        <a:spcBef>
                          <a:spcPts val="52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ts val="815"/>
                        </a:lnSpc>
                        <a:spcBef>
                          <a:spcPts val="52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ts val="815"/>
                        </a:lnSpc>
                        <a:spcBef>
                          <a:spcPts val="52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OCAK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1.640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11.164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0,746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20.342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6.164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2.694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ŞUBAT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14.587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0,753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7.562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4.979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1.959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3.212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MART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7.873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7.010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0,802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5.930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6.268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3.657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NISAN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5.094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7.041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3.670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4.052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1.625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7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MAYIS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7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162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7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7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83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7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7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117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HAZIRAN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TEMMUZ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397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AĞUSTOS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42.573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55.994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54.068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12.585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7.467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EYLÜL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89.137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199.507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164.070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30.246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44.641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EKIM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31.118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0,743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62.881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77.737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20.670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0,688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KASIM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10.912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44.346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0,761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56.535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13.231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15.837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ARALIK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14.261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20.858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31.653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13.500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11.612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0,795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50165">
                        <a:lnSpc>
                          <a:spcPts val="1060"/>
                        </a:lnSpc>
                        <a:spcBef>
                          <a:spcPts val="1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2016 -2017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0165">
                        <a:lnSpc>
                          <a:spcPts val="104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Toplam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217.596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416.593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419.147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108.735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90.745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07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İŞLEM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13335" algn="ctr">
                        <a:lnSpc>
                          <a:spcPts val="3225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1.252.816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3919" y="954277"/>
          <a:ext cx="8059418" cy="1913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460"/>
                <a:gridCol w="3204844"/>
                <a:gridCol w="2190114"/>
              </a:tblGrid>
              <a:tr h="234315">
                <a:tc gridSpan="3"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Tablo:1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Toplam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Üretime Göre Dağılım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Oranı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3045">
                <a:tc>
                  <a:txBody>
                    <a:bodyPr/>
                    <a:lstStyle/>
                    <a:p>
                      <a:pPr marL="11430" algn="ctr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Borsa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Adı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Miktar(Ton)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(%) Oran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5016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Tarsus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217.596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08685" algn="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17,37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Adana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416.593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08685" algn="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33,25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Ceyhan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419.147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08685" algn="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33,46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Osmaniye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108.735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8,68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5016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Kozan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90.745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7,24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Toplam Üretim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430" algn="ctr">
                        <a:lnSpc>
                          <a:spcPts val="1425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1.252.816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6460" y="3182239"/>
            <a:ext cx="781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4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800" b="1" spc="-85" dirty="0">
                <a:solidFill>
                  <a:srgbClr val="000000"/>
                </a:solidFill>
                <a:latin typeface="Arial"/>
                <a:cs typeface="Arial"/>
              </a:rPr>
              <a:t>ra</a:t>
            </a:r>
            <a:r>
              <a:rPr sz="1800" b="1" spc="-6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800" b="1" spc="-100" dirty="0">
                <a:solidFill>
                  <a:srgbClr val="000000"/>
                </a:solidFill>
                <a:latin typeface="Arial"/>
                <a:cs typeface="Arial"/>
              </a:rPr>
              <a:t>ik:1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6967" y="5960109"/>
          <a:ext cx="5996304" cy="625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8840"/>
                <a:gridCol w="1635125"/>
                <a:gridCol w="1365250"/>
                <a:gridCol w="847089"/>
              </a:tblGrid>
              <a:tr h="176530">
                <a:tc gridSpan="4">
                  <a:txBody>
                    <a:bodyPr/>
                    <a:lstStyle/>
                    <a:p>
                      <a:pPr marL="1598930">
                        <a:lnSpc>
                          <a:spcPts val="1275"/>
                        </a:lnSpc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MISIR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ÜRÜNÜNÜNE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ÖDENEN 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DESTEKLEME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PRİMİ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11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2448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spc="-160" dirty="0">
                          <a:latin typeface="Arial"/>
                          <a:cs typeface="Arial"/>
                        </a:rPr>
                        <a:t>DESTEKLEME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MİKTARI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(TL)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MERSİN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GENELİ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165" dirty="0">
                          <a:latin typeface="Arial"/>
                          <a:cs typeface="Arial"/>
                        </a:rPr>
                        <a:t>TARSUS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155" dirty="0">
                          <a:latin typeface="Arial"/>
                          <a:cs typeface="Arial"/>
                        </a:rPr>
                        <a:t>PAY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29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9.436.899,75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29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9.318.539,00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129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98,75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99794" y="3653154"/>
            <a:ext cx="8063865" cy="2125980"/>
          </a:xfrm>
          <a:custGeom>
            <a:avLst/>
            <a:gdLst/>
            <a:ahLst/>
            <a:cxnLst/>
            <a:rect l="l" t="t" r="r" b="b"/>
            <a:pathLst>
              <a:path w="8063865" h="2125979">
                <a:moveTo>
                  <a:pt x="0" y="2125725"/>
                </a:moveTo>
                <a:lnTo>
                  <a:pt x="8063357" y="2125725"/>
                </a:lnTo>
                <a:lnTo>
                  <a:pt x="8063357" y="0"/>
                </a:lnTo>
                <a:lnTo>
                  <a:pt x="0" y="0"/>
                </a:lnTo>
                <a:lnTo>
                  <a:pt x="0" y="212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2295" y="3796029"/>
            <a:ext cx="5724525" cy="1657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2482" y="543852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7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2482" y="515734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7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2482" y="487540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7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2482" y="459346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7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32482" y="431152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7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2482" y="402958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7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36802" y="4779645"/>
            <a:ext cx="429259" cy="74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"/>
                <a:cs typeface="Arial"/>
              </a:rPr>
              <a:t>200.0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50" dirty="0">
                <a:latin typeface="Arial"/>
                <a:cs typeface="Arial"/>
              </a:rPr>
              <a:t>100.0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6802" y="3934206"/>
            <a:ext cx="429259" cy="74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"/>
                <a:cs typeface="Arial"/>
              </a:rPr>
              <a:t>500.0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50" dirty="0">
                <a:latin typeface="Arial"/>
                <a:cs typeface="Arial"/>
              </a:rPr>
              <a:t>400.0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50" dirty="0">
                <a:latin typeface="Arial"/>
                <a:cs typeface="Arial"/>
              </a:rPr>
              <a:t>300.0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72107" y="543928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58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4147" y="543928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58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4663" y="543928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58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16703" y="543928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58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98742" y="543928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58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80020" y="543928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58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47900" y="5502021"/>
            <a:ext cx="344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4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ar</a:t>
            </a:r>
            <a:r>
              <a:rPr sz="1000" spc="-125" dirty="0">
                <a:latin typeface="Arial"/>
                <a:cs typeface="Arial"/>
              </a:rPr>
              <a:t>s</a:t>
            </a:r>
            <a:r>
              <a:rPr sz="1000" spc="-35" dirty="0">
                <a:latin typeface="Arial"/>
                <a:cs typeface="Arial"/>
              </a:rPr>
              <a:t>u</a:t>
            </a:r>
            <a:r>
              <a:rPr sz="1000" spc="-114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29685" y="5502021"/>
            <a:ext cx="3416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Arial"/>
                <a:cs typeface="Arial"/>
              </a:rPr>
              <a:t>Ad</a:t>
            </a:r>
            <a:r>
              <a:rPr sz="1000" spc="-60" dirty="0">
                <a:latin typeface="Arial"/>
                <a:cs typeface="Arial"/>
              </a:rPr>
              <a:t>a</a:t>
            </a:r>
            <a:r>
              <a:rPr sz="1000" spc="-55" dirty="0">
                <a:latin typeface="Arial"/>
                <a:cs typeface="Arial"/>
              </a:rPr>
              <a:t>n</a:t>
            </a:r>
            <a:r>
              <a:rPr sz="1000" spc="-8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5436" y="5502021"/>
            <a:ext cx="3943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50" dirty="0">
                <a:latin typeface="Arial"/>
                <a:cs typeface="Arial"/>
              </a:rPr>
              <a:t>C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y</a:t>
            </a:r>
            <a:r>
              <a:rPr sz="1000" spc="-35" dirty="0">
                <a:latin typeface="Arial"/>
                <a:cs typeface="Arial"/>
              </a:rPr>
              <a:t>h</a:t>
            </a:r>
            <a:r>
              <a:rPr sz="1000" spc="-60" dirty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03215" y="5502021"/>
            <a:ext cx="523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Arial"/>
                <a:cs typeface="Arial"/>
              </a:rPr>
              <a:t>Osmaniye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83933" y="5502021"/>
            <a:ext cx="3232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0" dirty="0">
                <a:latin typeface="Arial"/>
                <a:cs typeface="Arial"/>
              </a:rPr>
              <a:t>Koz</a:t>
            </a:r>
            <a:r>
              <a:rPr sz="1000" spc="-60" dirty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59344" y="4669887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69752"/>
                </a:moveTo>
                <a:lnTo>
                  <a:pt x="69752" y="69752"/>
                </a:lnTo>
                <a:lnTo>
                  <a:pt x="69752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52714" y="4669887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69752"/>
                </a:moveTo>
                <a:lnTo>
                  <a:pt x="69750" y="69752"/>
                </a:lnTo>
                <a:lnTo>
                  <a:pt x="69750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560309" y="4602226"/>
            <a:ext cx="1256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793115" algn="l"/>
              </a:tabLst>
            </a:pPr>
            <a:r>
              <a:rPr sz="1000" spc="-30" dirty="0">
                <a:latin typeface="Arial"/>
                <a:cs typeface="Arial"/>
              </a:rPr>
              <a:t>Miktar(Ton)	</a:t>
            </a:r>
            <a:r>
              <a:rPr sz="1000" spc="-85" dirty="0">
                <a:latin typeface="Arial"/>
                <a:cs typeface="Arial"/>
              </a:rPr>
              <a:t>(%)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Oran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99794" y="3653154"/>
            <a:ext cx="8063865" cy="2125980"/>
          </a:xfrm>
          <a:custGeom>
            <a:avLst/>
            <a:gdLst/>
            <a:ahLst/>
            <a:cxnLst/>
            <a:rect l="l" t="t" r="r" b="b"/>
            <a:pathLst>
              <a:path w="8063865" h="2125979">
                <a:moveTo>
                  <a:pt x="0" y="2125725"/>
                </a:moveTo>
                <a:lnTo>
                  <a:pt x="8063357" y="2125725"/>
                </a:lnTo>
                <a:lnTo>
                  <a:pt x="8063357" y="0"/>
                </a:lnTo>
                <a:lnTo>
                  <a:pt x="0" y="0"/>
                </a:lnTo>
                <a:lnTo>
                  <a:pt x="0" y="2125725"/>
                </a:lnTo>
                <a:close/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573683"/>
            <a:ext cx="8921115" cy="122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7000"/>
              </a:lnSpc>
              <a:spcBef>
                <a:spcPts val="100"/>
              </a:spcBef>
            </a:pPr>
            <a:r>
              <a:rPr sz="1350" b="1" spc="-65" dirty="0">
                <a:latin typeface="Trebuchet MS"/>
                <a:cs typeface="Trebuchet MS"/>
              </a:rPr>
              <a:t>SOYA </a:t>
            </a:r>
            <a:r>
              <a:rPr sz="1350" b="1" spc="-95" dirty="0">
                <a:latin typeface="Trebuchet MS"/>
                <a:cs typeface="Trebuchet MS"/>
              </a:rPr>
              <a:t>FASULYESİ:201</a:t>
            </a:r>
            <a:r>
              <a:rPr sz="1350" b="1" spc="-95" dirty="0">
                <a:latin typeface="Arial"/>
                <a:cs typeface="Arial"/>
              </a:rPr>
              <a:t>7 </a:t>
            </a:r>
            <a:r>
              <a:rPr sz="1350" b="1" spc="-75" dirty="0">
                <a:latin typeface="Trebuchet MS"/>
                <a:cs typeface="Trebuchet MS"/>
              </a:rPr>
              <a:t>yılı </a:t>
            </a:r>
            <a:r>
              <a:rPr sz="1350" b="1" spc="-60" dirty="0">
                <a:latin typeface="Trebuchet MS"/>
                <a:cs typeface="Trebuchet MS"/>
              </a:rPr>
              <a:t>sonu </a:t>
            </a:r>
            <a:r>
              <a:rPr sz="1350" b="1" spc="-75" dirty="0">
                <a:latin typeface="Trebuchet MS"/>
                <a:cs typeface="Trebuchet MS"/>
              </a:rPr>
              <a:t>itibariyle </a:t>
            </a:r>
            <a:r>
              <a:rPr sz="1350" b="1" spc="-60" dirty="0">
                <a:latin typeface="Arial"/>
                <a:cs typeface="Arial"/>
              </a:rPr>
              <a:t>77.278 ton </a:t>
            </a:r>
            <a:r>
              <a:rPr sz="1350" b="1" spc="-70" dirty="0">
                <a:latin typeface="Trebuchet MS"/>
                <a:cs typeface="Trebuchet MS"/>
              </a:rPr>
              <a:t>işlem </a:t>
            </a:r>
            <a:r>
              <a:rPr sz="1350" b="1" spc="-75" dirty="0">
                <a:latin typeface="Trebuchet MS"/>
                <a:cs typeface="Trebuchet MS"/>
              </a:rPr>
              <a:t>görmüştür. </a:t>
            </a:r>
            <a:r>
              <a:rPr sz="1350" b="1" spc="-110" dirty="0">
                <a:latin typeface="Trebuchet MS"/>
                <a:cs typeface="Trebuchet MS"/>
              </a:rPr>
              <a:t>2016 </a:t>
            </a:r>
            <a:r>
              <a:rPr sz="1350" b="1" spc="-70" dirty="0">
                <a:latin typeface="Trebuchet MS"/>
                <a:cs typeface="Trebuchet MS"/>
              </a:rPr>
              <a:t>yılında </a:t>
            </a:r>
            <a:r>
              <a:rPr sz="1350" b="1" spc="-114" dirty="0">
                <a:latin typeface="Trebuchet MS"/>
                <a:cs typeface="Trebuchet MS"/>
              </a:rPr>
              <a:t>67.231 </a:t>
            </a:r>
            <a:r>
              <a:rPr sz="1350" b="1" spc="-60" dirty="0">
                <a:latin typeface="Trebuchet MS"/>
                <a:cs typeface="Trebuchet MS"/>
              </a:rPr>
              <a:t>ton </a:t>
            </a:r>
            <a:r>
              <a:rPr sz="1350" b="1" spc="-85" dirty="0">
                <a:latin typeface="Trebuchet MS"/>
                <a:cs typeface="Trebuchet MS"/>
              </a:rPr>
              <a:t>üretim </a:t>
            </a:r>
            <a:r>
              <a:rPr sz="1350" b="1" spc="-70" dirty="0">
                <a:latin typeface="Trebuchet MS"/>
                <a:cs typeface="Trebuchet MS"/>
              </a:rPr>
              <a:t>olmuşken </a:t>
            </a:r>
            <a:r>
              <a:rPr sz="1350" b="1" spc="-85" dirty="0">
                <a:latin typeface="Trebuchet MS"/>
                <a:cs typeface="Trebuchet MS"/>
              </a:rPr>
              <a:t>ürün  </a:t>
            </a:r>
            <a:r>
              <a:rPr sz="1350" b="1" spc="-80" dirty="0">
                <a:latin typeface="Trebuchet MS"/>
                <a:cs typeface="Trebuchet MS"/>
              </a:rPr>
              <a:t>rekoltesinde </a:t>
            </a:r>
            <a:r>
              <a:rPr sz="1350" b="1" spc="65" dirty="0">
                <a:latin typeface="Trebuchet MS"/>
                <a:cs typeface="Trebuchet MS"/>
              </a:rPr>
              <a:t>% </a:t>
            </a:r>
            <a:r>
              <a:rPr sz="1350" b="1" spc="-105" dirty="0">
                <a:latin typeface="Trebuchet MS"/>
                <a:cs typeface="Trebuchet MS"/>
              </a:rPr>
              <a:t>15 </a:t>
            </a:r>
            <a:r>
              <a:rPr sz="1350" b="1" spc="-70" dirty="0">
                <a:latin typeface="Trebuchet MS"/>
                <a:cs typeface="Trebuchet MS"/>
              </a:rPr>
              <a:t>oranında artış </a:t>
            </a:r>
            <a:r>
              <a:rPr sz="1350" b="1" spc="-75" dirty="0">
                <a:latin typeface="Trebuchet MS"/>
                <a:cs typeface="Trebuchet MS"/>
              </a:rPr>
              <a:t>oluşmuştur. </a:t>
            </a:r>
            <a:r>
              <a:rPr sz="1350" b="1" spc="-70" dirty="0">
                <a:latin typeface="Trebuchet MS"/>
                <a:cs typeface="Trebuchet MS"/>
              </a:rPr>
              <a:t>Bu artışın </a:t>
            </a:r>
            <a:r>
              <a:rPr sz="1350" b="1" spc="-75" dirty="0">
                <a:latin typeface="Trebuchet MS"/>
                <a:cs typeface="Trebuchet MS"/>
              </a:rPr>
              <a:t>sebebi </a:t>
            </a:r>
            <a:r>
              <a:rPr sz="1350" b="1" spc="-85" dirty="0">
                <a:latin typeface="Trebuchet MS"/>
                <a:cs typeface="Trebuchet MS"/>
              </a:rPr>
              <a:t>üründeki destekleme </a:t>
            </a:r>
            <a:r>
              <a:rPr sz="1350" b="1" spc="-75" dirty="0">
                <a:latin typeface="Trebuchet MS"/>
                <a:cs typeface="Trebuchet MS"/>
              </a:rPr>
              <a:t>miktarının </a:t>
            </a:r>
            <a:r>
              <a:rPr sz="1350" b="1" spc="-70" dirty="0">
                <a:latin typeface="Trebuchet MS"/>
                <a:cs typeface="Trebuchet MS"/>
              </a:rPr>
              <a:t>artması </a:t>
            </a:r>
            <a:r>
              <a:rPr sz="1350" b="1" spc="-90" dirty="0">
                <a:latin typeface="Trebuchet MS"/>
                <a:cs typeface="Trebuchet MS"/>
              </a:rPr>
              <a:t>ve </a:t>
            </a:r>
            <a:r>
              <a:rPr sz="1350" b="1" spc="-75" dirty="0">
                <a:latin typeface="Trebuchet MS"/>
                <a:cs typeface="Trebuchet MS"/>
              </a:rPr>
              <a:t>alternatifi </a:t>
            </a:r>
            <a:r>
              <a:rPr sz="1350" b="1" spc="-60" dirty="0">
                <a:latin typeface="Trebuchet MS"/>
                <a:cs typeface="Trebuchet MS"/>
              </a:rPr>
              <a:t>olan  </a:t>
            </a:r>
            <a:r>
              <a:rPr sz="1350" b="1" spc="-85" dirty="0">
                <a:latin typeface="Trebuchet MS"/>
                <a:cs typeface="Trebuchet MS"/>
              </a:rPr>
              <a:t>ürünler </a:t>
            </a:r>
            <a:r>
              <a:rPr sz="1350" b="1" spc="-75" dirty="0">
                <a:latin typeface="Trebuchet MS"/>
                <a:cs typeface="Trebuchet MS"/>
              </a:rPr>
              <a:t>birisi </a:t>
            </a:r>
            <a:r>
              <a:rPr sz="1350" b="1" spc="-60" dirty="0">
                <a:latin typeface="Trebuchet MS"/>
                <a:cs typeface="Trebuchet MS"/>
              </a:rPr>
              <a:t>olan </a:t>
            </a:r>
            <a:r>
              <a:rPr sz="1350" b="1" spc="-25" dirty="0">
                <a:latin typeface="Trebuchet MS"/>
                <a:cs typeface="Trebuchet MS"/>
              </a:rPr>
              <a:t>Mısır </a:t>
            </a:r>
            <a:r>
              <a:rPr sz="1350" b="1" spc="-80" dirty="0">
                <a:latin typeface="Trebuchet MS"/>
                <a:cs typeface="Trebuchet MS"/>
              </a:rPr>
              <a:t>ürününün </a:t>
            </a:r>
            <a:r>
              <a:rPr sz="1350" b="1" spc="-75" dirty="0">
                <a:latin typeface="Trebuchet MS"/>
                <a:cs typeface="Trebuchet MS"/>
              </a:rPr>
              <a:t>prim desteğinin </a:t>
            </a:r>
            <a:r>
              <a:rPr sz="1350" b="1" spc="-80" dirty="0">
                <a:latin typeface="Trebuchet MS"/>
                <a:cs typeface="Trebuchet MS"/>
              </a:rPr>
              <a:t>azalması </a:t>
            </a:r>
            <a:r>
              <a:rPr sz="1350" b="1" spc="-95" dirty="0">
                <a:latin typeface="Trebuchet MS"/>
                <a:cs typeface="Trebuchet MS"/>
              </a:rPr>
              <a:t>ve </a:t>
            </a:r>
            <a:r>
              <a:rPr sz="1350" b="1" spc="-75" dirty="0">
                <a:latin typeface="Trebuchet MS"/>
                <a:cs typeface="Trebuchet MS"/>
              </a:rPr>
              <a:t>alternatif </a:t>
            </a:r>
            <a:r>
              <a:rPr sz="1350" b="1" spc="-85" dirty="0">
                <a:latin typeface="Trebuchet MS"/>
                <a:cs typeface="Trebuchet MS"/>
              </a:rPr>
              <a:t>ürün </a:t>
            </a:r>
            <a:r>
              <a:rPr sz="1350" b="1" spc="-70" dirty="0">
                <a:latin typeface="Trebuchet MS"/>
                <a:cs typeface="Trebuchet MS"/>
              </a:rPr>
              <a:t>fiyat </a:t>
            </a:r>
            <a:r>
              <a:rPr sz="1350" b="1" spc="-75" dirty="0">
                <a:latin typeface="Trebuchet MS"/>
                <a:cs typeface="Trebuchet MS"/>
              </a:rPr>
              <a:t>artışının </a:t>
            </a:r>
            <a:r>
              <a:rPr sz="1350" b="1" spc="-85" dirty="0">
                <a:latin typeface="Trebuchet MS"/>
                <a:cs typeface="Trebuchet MS"/>
              </a:rPr>
              <a:t>değerlendirilen </a:t>
            </a:r>
            <a:r>
              <a:rPr sz="1350" b="1" spc="-80" dirty="0">
                <a:latin typeface="Trebuchet MS"/>
                <a:cs typeface="Trebuchet MS"/>
              </a:rPr>
              <a:t>ürün </a:t>
            </a:r>
            <a:r>
              <a:rPr sz="1350" b="1" spc="-75" dirty="0">
                <a:latin typeface="Trebuchet MS"/>
                <a:cs typeface="Trebuchet MS"/>
              </a:rPr>
              <a:t>kadar  istikrarlı </a:t>
            </a:r>
            <a:r>
              <a:rPr sz="1350" b="1" spc="-60" dirty="0">
                <a:latin typeface="Trebuchet MS"/>
                <a:cs typeface="Trebuchet MS"/>
              </a:rPr>
              <a:t>olmaması </a:t>
            </a:r>
            <a:r>
              <a:rPr sz="1350" b="1" spc="-70" dirty="0">
                <a:latin typeface="Trebuchet MS"/>
                <a:cs typeface="Trebuchet MS"/>
              </a:rPr>
              <a:t>olarak </a:t>
            </a:r>
            <a:r>
              <a:rPr sz="1350" b="1" spc="-80" dirty="0">
                <a:latin typeface="Trebuchet MS"/>
                <a:cs typeface="Trebuchet MS"/>
              </a:rPr>
              <a:t>görülmektedir. </a:t>
            </a:r>
            <a:r>
              <a:rPr sz="1350" b="1" spc="-75" dirty="0">
                <a:latin typeface="Trebuchet MS"/>
                <a:cs typeface="Trebuchet MS"/>
              </a:rPr>
              <a:t>Ürün </a:t>
            </a:r>
            <a:r>
              <a:rPr sz="1350" b="1" spc="-70" dirty="0">
                <a:latin typeface="Trebuchet MS"/>
                <a:cs typeface="Trebuchet MS"/>
              </a:rPr>
              <a:t>fiyatı </a:t>
            </a:r>
            <a:r>
              <a:rPr sz="1350" b="1" spc="-85" dirty="0">
                <a:latin typeface="Trebuchet MS"/>
                <a:cs typeface="Trebuchet MS"/>
              </a:rPr>
              <a:t>en </a:t>
            </a:r>
            <a:r>
              <a:rPr sz="1350" b="1" spc="-114" dirty="0">
                <a:latin typeface="Trebuchet MS"/>
                <a:cs typeface="Trebuchet MS"/>
              </a:rPr>
              <a:t>az </a:t>
            </a:r>
            <a:r>
              <a:rPr sz="1350" b="1" spc="-65" dirty="0">
                <a:latin typeface="Arial"/>
                <a:cs typeface="Arial"/>
              </a:rPr>
              <a:t>1,162 </a:t>
            </a:r>
            <a:r>
              <a:rPr sz="1350" b="1" spc="-145" dirty="0">
                <a:latin typeface="Arial"/>
                <a:cs typeface="Arial"/>
              </a:rPr>
              <a:t>TL. </a:t>
            </a:r>
            <a:r>
              <a:rPr sz="1350" b="1" spc="-55" dirty="0">
                <a:latin typeface="Arial"/>
                <a:cs typeface="Arial"/>
              </a:rPr>
              <a:t>ile </a:t>
            </a:r>
            <a:r>
              <a:rPr sz="1350" b="1" spc="-110" dirty="0">
                <a:latin typeface="Arial"/>
                <a:cs typeface="Arial"/>
              </a:rPr>
              <a:t>Adana </a:t>
            </a:r>
            <a:r>
              <a:rPr sz="1350" b="1" spc="-105" dirty="0">
                <a:latin typeface="Trebuchet MS"/>
                <a:cs typeface="Trebuchet MS"/>
              </a:rPr>
              <a:t>Ticaret </a:t>
            </a:r>
            <a:r>
              <a:rPr sz="1350" b="1" spc="-60" dirty="0">
                <a:latin typeface="Trebuchet MS"/>
                <a:cs typeface="Trebuchet MS"/>
              </a:rPr>
              <a:t>Borsasında </a:t>
            </a:r>
            <a:r>
              <a:rPr sz="1350" b="1" spc="-65" dirty="0">
                <a:latin typeface="Trebuchet MS"/>
                <a:cs typeface="Trebuchet MS"/>
              </a:rPr>
              <a:t>Şubat </a:t>
            </a:r>
            <a:r>
              <a:rPr sz="1350" b="1" spc="-70" dirty="0">
                <a:latin typeface="Trebuchet MS"/>
                <a:cs typeface="Trebuchet MS"/>
              </a:rPr>
              <a:t>ayı </a:t>
            </a:r>
            <a:r>
              <a:rPr sz="1350" b="1" spc="-65" dirty="0">
                <a:latin typeface="Trebuchet MS"/>
                <a:cs typeface="Trebuchet MS"/>
              </a:rPr>
              <a:t>ortalaması </a:t>
            </a:r>
            <a:r>
              <a:rPr sz="1350" b="1" spc="-70" dirty="0">
                <a:latin typeface="Trebuchet MS"/>
                <a:cs typeface="Trebuchet MS"/>
              </a:rPr>
              <a:t>olarak  işlem </a:t>
            </a:r>
            <a:r>
              <a:rPr sz="1350" b="1" spc="-75" dirty="0">
                <a:latin typeface="Trebuchet MS"/>
                <a:cs typeface="Trebuchet MS"/>
              </a:rPr>
              <a:t>görmüştür. Ürün </a:t>
            </a:r>
            <a:r>
              <a:rPr sz="1350" b="1" spc="-85" dirty="0">
                <a:latin typeface="Trebuchet MS"/>
                <a:cs typeface="Trebuchet MS"/>
              </a:rPr>
              <a:t>en </a:t>
            </a:r>
            <a:r>
              <a:rPr sz="1350" b="1" spc="-90" dirty="0">
                <a:latin typeface="Trebuchet MS"/>
                <a:cs typeface="Trebuchet MS"/>
              </a:rPr>
              <a:t>çok 1,</a:t>
            </a:r>
            <a:r>
              <a:rPr sz="1350" b="1" spc="-90" dirty="0">
                <a:latin typeface="Arial"/>
                <a:cs typeface="Arial"/>
              </a:rPr>
              <a:t>490 </a:t>
            </a:r>
            <a:r>
              <a:rPr sz="1350" b="1" spc="-145" dirty="0">
                <a:latin typeface="Arial"/>
                <a:cs typeface="Arial"/>
              </a:rPr>
              <a:t>TL. </a:t>
            </a:r>
            <a:r>
              <a:rPr sz="1350" b="1" spc="-55" dirty="0">
                <a:latin typeface="Arial"/>
                <a:cs typeface="Arial"/>
              </a:rPr>
              <a:t>ile </a:t>
            </a:r>
            <a:r>
              <a:rPr sz="1350" b="1" spc="-125" dirty="0">
                <a:latin typeface="Arial"/>
                <a:cs typeface="Arial"/>
              </a:rPr>
              <a:t>Ceyhan </a:t>
            </a:r>
            <a:r>
              <a:rPr sz="1350" b="1" spc="-100" dirty="0">
                <a:latin typeface="Trebuchet MS"/>
                <a:cs typeface="Trebuchet MS"/>
              </a:rPr>
              <a:t>Ticaret </a:t>
            </a:r>
            <a:r>
              <a:rPr sz="1350" b="1" spc="-60" dirty="0">
                <a:latin typeface="Trebuchet MS"/>
                <a:cs typeface="Trebuchet MS"/>
              </a:rPr>
              <a:t>Borsasında </a:t>
            </a:r>
            <a:r>
              <a:rPr sz="1350" b="1" spc="-125" dirty="0">
                <a:latin typeface="Arial"/>
                <a:cs typeface="Arial"/>
              </a:rPr>
              <a:t>Ekim </a:t>
            </a:r>
            <a:r>
              <a:rPr sz="1350" b="1" spc="-70" dirty="0">
                <a:latin typeface="Trebuchet MS"/>
                <a:cs typeface="Trebuchet MS"/>
              </a:rPr>
              <a:t>ayı </a:t>
            </a:r>
            <a:r>
              <a:rPr sz="1350" b="1" spc="-65" dirty="0">
                <a:latin typeface="Trebuchet MS"/>
                <a:cs typeface="Trebuchet MS"/>
              </a:rPr>
              <a:t>ortalamasında </a:t>
            </a:r>
            <a:r>
              <a:rPr sz="1350" b="1" spc="-70" dirty="0">
                <a:latin typeface="Trebuchet MS"/>
                <a:cs typeface="Trebuchet MS"/>
              </a:rPr>
              <a:t>fiyata</a:t>
            </a:r>
            <a:r>
              <a:rPr sz="1350" b="1" spc="-180" dirty="0">
                <a:latin typeface="Trebuchet MS"/>
                <a:cs typeface="Trebuchet MS"/>
              </a:rPr>
              <a:t> </a:t>
            </a:r>
            <a:r>
              <a:rPr sz="1350" b="1" spc="-75" dirty="0">
                <a:latin typeface="Trebuchet MS"/>
                <a:cs typeface="Trebuchet MS"/>
              </a:rPr>
              <a:t>ulaşmıştır.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6460" y="1938273"/>
            <a:ext cx="784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solidFill>
                  <a:srgbClr val="000000"/>
                </a:solidFill>
                <a:latin typeface="Arial"/>
                <a:cs typeface="Arial"/>
              </a:rPr>
              <a:t>Tablo</a:t>
            </a:r>
            <a:r>
              <a:rPr sz="1800" b="1" spc="-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000000"/>
                </a:solidFill>
                <a:latin typeface="Arial"/>
                <a:cs typeface="Arial"/>
              </a:rPr>
              <a:t>2: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3919" y="2410079"/>
          <a:ext cx="9153520" cy="4587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/>
                <a:gridCol w="1048385"/>
                <a:gridCol w="576580"/>
                <a:gridCol w="1048384"/>
                <a:gridCol w="577850"/>
                <a:gridCol w="1048385"/>
                <a:gridCol w="577214"/>
                <a:gridCol w="1048384"/>
                <a:gridCol w="575309"/>
                <a:gridCol w="1047750"/>
                <a:gridCol w="576579"/>
              </a:tblGrid>
              <a:tr h="2965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3972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SOYA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0924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TARSUS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42900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ADANA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04800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CEYHAN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OSMANİYE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49250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KOZAN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3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815"/>
                        </a:lnSpc>
                        <a:spcBef>
                          <a:spcPts val="45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815"/>
                        </a:lnSpc>
                        <a:spcBef>
                          <a:spcPts val="45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ts val="815"/>
                        </a:lnSpc>
                        <a:spcBef>
                          <a:spcPts val="45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815"/>
                        </a:lnSpc>
                        <a:spcBef>
                          <a:spcPts val="45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ts val="815"/>
                        </a:lnSpc>
                        <a:spcBef>
                          <a:spcPts val="45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815"/>
                        </a:lnSpc>
                        <a:spcBef>
                          <a:spcPts val="45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815"/>
                        </a:lnSpc>
                        <a:spcBef>
                          <a:spcPts val="45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815"/>
                        </a:lnSpc>
                        <a:spcBef>
                          <a:spcPts val="45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815"/>
                        </a:lnSpc>
                        <a:spcBef>
                          <a:spcPts val="45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815"/>
                        </a:lnSpc>
                        <a:spcBef>
                          <a:spcPts val="45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OCAK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1.011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1,263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1,310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303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1,220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1.070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1,165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8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ŞUBAT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8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598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8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1,185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8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728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8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1,162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8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208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8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1,210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MART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726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1,332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598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1,312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247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1,280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NISAN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1,335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MAYIS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HAZIRAN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TEMMUZ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AĞUSTOS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EYLÜL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95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1,350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1.537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1,363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EKIM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8.573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1,419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21.126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1,462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1.051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1,490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KASIM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10.315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1,469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15.394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1,577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1.392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1,460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1.398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1,466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ARALIK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4.514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1,466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2.485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1,567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489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1,450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385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1,480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50165">
                        <a:lnSpc>
                          <a:spcPts val="1055"/>
                        </a:lnSpc>
                        <a:spcBef>
                          <a:spcPts val="1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2016 -2017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0165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Toplam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25.832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44.903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3.690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1.070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1.783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07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İŞLEM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15875" algn="ctr">
                        <a:lnSpc>
                          <a:spcPts val="231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77.278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3919" y="954277"/>
          <a:ext cx="8347709" cy="2176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7805"/>
                <a:gridCol w="3319779"/>
                <a:gridCol w="2270125"/>
              </a:tblGrid>
              <a:tr h="272415">
                <a:tc gridSpan="3"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Tablo:2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Toplam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Üretime Göre Dağılım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Oranı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1145">
                <a:tc>
                  <a:txBody>
                    <a:bodyPr/>
                    <a:lstStyle/>
                    <a:p>
                      <a:pPr marL="9525" algn="ctr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Borsa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Adı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Miktar(Ton)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(%) Oran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5016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Tarsus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25.832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51865" algn="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33,43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Adana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44.903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51865" algn="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58,11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Ceyhan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3.690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89965" algn="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4,77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Osmaniye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1.070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89965" algn="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1,38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5016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Kozan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1.783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89965" algn="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2,31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Toplam Üretim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ts val="1425"/>
                        </a:lnSpc>
                        <a:spcBef>
                          <a:spcPts val="6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77.278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6460" y="3445891"/>
            <a:ext cx="781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4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800" b="1" spc="-85" dirty="0">
                <a:solidFill>
                  <a:srgbClr val="000000"/>
                </a:solidFill>
                <a:latin typeface="Arial"/>
                <a:cs typeface="Arial"/>
              </a:rPr>
              <a:t>ra</a:t>
            </a:r>
            <a:r>
              <a:rPr sz="1800" b="1" spc="-6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800" b="1" spc="-100" dirty="0">
                <a:solidFill>
                  <a:srgbClr val="000000"/>
                </a:solidFill>
                <a:latin typeface="Arial"/>
                <a:cs typeface="Arial"/>
              </a:rPr>
              <a:t>ik:2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6967" y="6051550"/>
          <a:ext cx="4127498" cy="567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3040"/>
                <a:gridCol w="1114424"/>
                <a:gridCol w="929639"/>
                <a:gridCol w="620395"/>
              </a:tblGrid>
              <a:tr h="188595">
                <a:tc gridSpan="4"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165" dirty="0">
                          <a:latin typeface="Arial"/>
                          <a:cs typeface="Arial"/>
                        </a:rPr>
                        <a:t>SOYA 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FASÜLYESİ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ÜRÜNÜNÜNE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ÖDENEN 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DESTEKLEME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PRİMİ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9865">
                <a:tc rowSpan="2">
                  <a:txBody>
                    <a:bodyPr/>
                    <a:lstStyle/>
                    <a:p>
                      <a:pPr marL="628015" marR="90170" indent="-524510">
                        <a:lnSpc>
                          <a:spcPct val="101800"/>
                        </a:lnSpc>
                        <a:spcBef>
                          <a:spcPts val="180"/>
                        </a:spcBef>
                      </a:pPr>
                      <a:r>
                        <a:rPr sz="1100" spc="-160" dirty="0">
                          <a:latin typeface="Arial"/>
                          <a:cs typeface="Arial"/>
                        </a:rPr>
                        <a:t>DESTEKLEME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MİKTARI 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(TL)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MERSİN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GENELİ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165" dirty="0">
                          <a:latin typeface="Arial"/>
                          <a:cs typeface="Arial"/>
                        </a:rPr>
                        <a:t>TARSUS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155" dirty="0">
                          <a:latin typeface="Arial"/>
                          <a:cs typeface="Arial"/>
                        </a:rPr>
                        <a:t>PAY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9.710.531,00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9.710.531,00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0,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99794" y="3916679"/>
            <a:ext cx="8229600" cy="1971675"/>
          </a:xfrm>
          <a:custGeom>
            <a:avLst/>
            <a:gdLst/>
            <a:ahLst/>
            <a:cxnLst/>
            <a:rect l="l" t="t" r="r" b="b"/>
            <a:pathLst>
              <a:path w="8229600" h="1971675">
                <a:moveTo>
                  <a:pt x="0" y="1971293"/>
                </a:moveTo>
                <a:lnTo>
                  <a:pt x="8229600" y="1971293"/>
                </a:lnTo>
                <a:lnTo>
                  <a:pt x="8229600" y="0"/>
                </a:lnTo>
                <a:lnTo>
                  <a:pt x="0" y="0"/>
                </a:lnTo>
                <a:lnTo>
                  <a:pt x="0" y="19712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1820" y="4059554"/>
            <a:ext cx="5810250" cy="1504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0102" y="5547995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0102" y="529742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0102" y="504748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0102" y="479602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0102" y="4546092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0102" y="4296155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08430" y="4951857"/>
            <a:ext cx="367030" cy="678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"/>
                <a:cs typeface="Arial"/>
              </a:rPr>
              <a:t>20.000</a:t>
            </a:r>
            <a:endParaRPr sz="1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770"/>
              </a:spcBef>
            </a:pPr>
            <a:r>
              <a:rPr sz="1000" spc="-50" dirty="0">
                <a:latin typeface="Arial"/>
                <a:cs typeface="Arial"/>
              </a:rPr>
              <a:t>10.000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75"/>
              </a:spcBef>
            </a:pP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8430" y="4200271"/>
            <a:ext cx="365760" cy="678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"/>
                <a:cs typeface="Arial"/>
              </a:rPr>
              <a:t>50.000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r>
              <a:rPr sz="1000" spc="-50" dirty="0">
                <a:latin typeface="Arial"/>
                <a:cs typeface="Arial"/>
              </a:rPr>
              <a:t>40.000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r>
              <a:rPr sz="1000" spc="-50" dirty="0">
                <a:latin typeface="Arial"/>
                <a:cs typeface="Arial"/>
              </a:rPr>
              <a:t>30.000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79726" y="554888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58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8530" y="554888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58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75810" y="554888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58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4615" y="554888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58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71895" y="554888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58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9936" y="554888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58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63775" y="5611748"/>
            <a:ext cx="344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4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ar</a:t>
            </a:r>
            <a:r>
              <a:rPr sz="1000" spc="-125" dirty="0">
                <a:latin typeface="Arial"/>
                <a:cs typeface="Arial"/>
              </a:rPr>
              <a:t>s</a:t>
            </a:r>
            <a:r>
              <a:rPr sz="1000" spc="-35" dirty="0">
                <a:latin typeface="Arial"/>
                <a:cs typeface="Arial"/>
              </a:rPr>
              <a:t>u</a:t>
            </a:r>
            <a:r>
              <a:rPr sz="1000" spc="-114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63214" y="5611748"/>
            <a:ext cx="3416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Arial"/>
                <a:cs typeface="Arial"/>
              </a:rPr>
              <a:t>Ad</a:t>
            </a:r>
            <a:r>
              <a:rPr sz="1000" spc="-60" dirty="0">
                <a:latin typeface="Arial"/>
                <a:cs typeface="Arial"/>
              </a:rPr>
              <a:t>a</a:t>
            </a:r>
            <a:r>
              <a:rPr sz="1000" spc="-55" dirty="0">
                <a:latin typeface="Arial"/>
                <a:cs typeface="Arial"/>
              </a:rPr>
              <a:t>n</a:t>
            </a:r>
            <a:r>
              <a:rPr sz="1000" spc="-8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33951" y="5611748"/>
            <a:ext cx="3943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50" dirty="0">
                <a:latin typeface="Arial"/>
                <a:cs typeface="Arial"/>
              </a:rPr>
              <a:t>C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y</a:t>
            </a:r>
            <a:r>
              <a:rPr sz="1000" spc="-35" dirty="0">
                <a:latin typeface="Arial"/>
                <a:cs typeface="Arial"/>
              </a:rPr>
              <a:t>h</a:t>
            </a:r>
            <a:r>
              <a:rPr sz="1000" spc="-60" dirty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67858" y="5611748"/>
            <a:ext cx="523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Arial"/>
                <a:cs typeface="Arial"/>
              </a:rPr>
              <a:t>Osmaniye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66610" y="5611748"/>
            <a:ext cx="3232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0" dirty="0">
                <a:latin typeface="Arial"/>
                <a:cs typeface="Arial"/>
              </a:rPr>
              <a:t>Koz</a:t>
            </a:r>
            <a:r>
              <a:rPr sz="1000" spc="-60" dirty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02728" y="485708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69752"/>
                </a:moveTo>
                <a:lnTo>
                  <a:pt x="69752" y="69752"/>
                </a:lnTo>
                <a:lnTo>
                  <a:pt x="69752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06130" y="485708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69752"/>
                </a:moveTo>
                <a:lnTo>
                  <a:pt x="69750" y="69752"/>
                </a:lnTo>
                <a:lnTo>
                  <a:pt x="69750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703819" y="4789423"/>
            <a:ext cx="1266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03275" algn="l"/>
              </a:tabLst>
            </a:pPr>
            <a:r>
              <a:rPr sz="1000" spc="-30" dirty="0">
                <a:latin typeface="Arial"/>
                <a:cs typeface="Arial"/>
              </a:rPr>
              <a:t>Miktar(Ton)	</a:t>
            </a:r>
            <a:r>
              <a:rPr sz="1000" spc="-85" dirty="0">
                <a:latin typeface="Arial"/>
                <a:cs typeface="Arial"/>
              </a:rPr>
              <a:t>(%)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Oran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99794" y="3916679"/>
            <a:ext cx="8229600" cy="1971675"/>
          </a:xfrm>
          <a:custGeom>
            <a:avLst/>
            <a:gdLst/>
            <a:ahLst/>
            <a:cxnLst/>
            <a:rect l="l" t="t" r="r" b="b"/>
            <a:pathLst>
              <a:path w="8229600" h="1971675">
                <a:moveTo>
                  <a:pt x="0" y="1971293"/>
                </a:moveTo>
                <a:lnTo>
                  <a:pt x="8229600" y="1971293"/>
                </a:lnTo>
                <a:lnTo>
                  <a:pt x="8229600" y="0"/>
                </a:lnTo>
                <a:lnTo>
                  <a:pt x="0" y="0"/>
                </a:lnTo>
                <a:lnTo>
                  <a:pt x="0" y="1971293"/>
                </a:lnTo>
                <a:close/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604773"/>
            <a:ext cx="8921115" cy="1526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latin typeface="Times New Roman"/>
                <a:cs typeface="Times New Roman"/>
              </a:rPr>
              <a:t>BUĞDAY:</a:t>
            </a: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400"/>
              </a:lnSpc>
              <a:spcBef>
                <a:spcPts val="1075"/>
              </a:spcBef>
            </a:pPr>
            <a:r>
              <a:rPr sz="1350" b="1" spc="-70" dirty="0">
                <a:latin typeface="Arial"/>
                <a:cs typeface="Arial"/>
              </a:rPr>
              <a:t>2017 </a:t>
            </a:r>
            <a:r>
              <a:rPr sz="1350" b="1" spc="-75" dirty="0">
                <a:latin typeface="Trebuchet MS"/>
                <a:cs typeface="Trebuchet MS"/>
              </a:rPr>
              <a:t>yıl </a:t>
            </a:r>
            <a:r>
              <a:rPr sz="1350" b="1" spc="-60" dirty="0">
                <a:latin typeface="Trebuchet MS"/>
                <a:cs typeface="Trebuchet MS"/>
              </a:rPr>
              <a:t>sonu </a:t>
            </a:r>
            <a:r>
              <a:rPr sz="1350" b="1" spc="-60" dirty="0">
                <a:latin typeface="Arial"/>
                <a:cs typeface="Arial"/>
              </a:rPr>
              <a:t>itibariyle </a:t>
            </a:r>
            <a:r>
              <a:rPr sz="1350" b="1" spc="-65" dirty="0">
                <a:latin typeface="Arial"/>
                <a:cs typeface="Arial"/>
              </a:rPr>
              <a:t>443.185 </a:t>
            </a:r>
            <a:r>
              <a:rPr sz="1350" b="1" spc="-60" dirty="0">
                <a:latin typeface="Arial"/>
                <a:cs typeface="Arial"/>
              </a:rPr>
              <a:t>ton </a:t>
            </a:r>
            <a:r>
              <a:rPr sz="1350" b="1" spc="-70" dirty="0">
                <a:latin typeface="Trebuchet MS"/>
                <a:cs typeface="Trebuchet MS"/>
              </a:rPr>
              <a:t>işlem </a:t>
            </a:r>
            <a:r>
              <a:rPr sz="1350" b="1" spc="-75" dirty="0">
                <a:latin typeface="Trebuchet MS"/>
                <a:cs typeface="Trebuchet MS"/>
              </a:rPr>
              <a:t>görmüş, Ürünün fiyatı </a:t>
            </a:r>
            <a:r>
              <a:rPr sz="1350" b="1" spc="-85" dirty="0">
                <a:latin typeface="Trebuchet MS"/>
                <a:cs typeface="Trebuchet MS"/>
              </a:rPr>
              <a:t>en </a:t>
            </a:r>
            <a:r>
              <a:rPr sz="1350" b="1" spc="-114" dirty="0">
                <a:latin typeface="Trebuchet MS"/>
                <a:cs typeface="Trebuchet MS"/>
              </a:rPr>
              <a:t>az </a:t>
            </a:r>
            <a:r>
              <a:rPr sz="1350" b="1" spc="-90" dirty="0">
                <a:latin typeface="Trebuchet MS"/>
                <a:cs typeface="Trebuchet MS"/>
              </a:rPr>
              <a:t>0,</a:t>
            </a:r>
            <a:r>
              <a:rPr sz="1350" b="1" spc="-90" dirty="0">
                <a:latin typeface="Arial"/>
                <a:cs typeface="Arial"/>
              </a:rPr>
              <a:t>822 </a:t>
            </a:r>
            <a:r>
              <a:rPr sz="1350" b="1" spc="-145" dirty="0">
                <a:latin typeface="Arial"/>
                <a:cs typeface="Arial"/>
              </a:rPr>
              <a:t>TL. </a:t>
            </a:r>
            <a:r>
              <a:rPr sz="1350" b="1" spc="-80" dirty="0">
                <a:latin typeface="Arial"/>
                <a:cs typeface="Arial"/>
              </a:rPr>
              <a:t>olarak </a:t>
            </a:r>
            <a:r>
              <a:rPr sz="1350" b="1" spc="-125" dirty="0">
                <a:latin typeface="Arial"/>
                <a:cs typeface="Arial"/>
              </a:rPr>
              <a:t>Ceyhan </a:t>
            </a:r>
            <a:r>
              <a:rPr sz="1350" b="1" spc="-100" dirty="0">
                <a:latin typeface="Trebuchet MS"/>
                <a:cs typeface="Trebuchet MS"/>
              </a:rPr>
              <a:t>Ticaret </a:t>
            </a:r>
            <a:r>
              <a:rPr sz="1350" b="1" spc="-65" dirty="0">
                <a:latin typeface="Trebuchet MS"/>
                <a:cs typeface="Trebuchet MS"/>
              </a:rPr>
              <a:t>Borsasında Şubat </a:t>
            </a:r>
            <a:r>
              <a:rPr sz="1350" b="1" spc="-75" dirty="0">
                <a:latin typeface="Trebuchet MS"/>
                <a:cs typeface="Trebuchet MS"/>
              </a:rPr>
              <a:t>ayı  </a:t>
            </a:r>
            <a:r>
              <a:rPr sz="1350" b="1" spc="-60" dirty="0">
                <a:latin typeface="Trebuchet MS"/>
                <a:cs typeface="Trebuchet MS"/>
              </a:rPr>
              <a:t>ortalaması </a:t>
            </a:r>
            <a:r>
              <a:rPr sz="1350" b="1" spc="-70" dirty="0">
                <a:latin typeface="Trebuchet MS"/>
                <a:cs typeface="Trebuchet MS"/>
              </a:rPr>
              <a:t>olarak </a:t>
            </a:r>
            <a:r>
              <a:rPr sz="1350" b="1" spc="-85" dirty="0">
                <a:latin typeface="Trebuchet MS"/>
                <a:cs typeface="Trebuchet MS"/>
              </a:rPr>
              <a:t>gerçekleşmiş </a:t>
            </a:r>
            <a:r>
              <a:rPr sz="1350" b="1" spc="-60" dirty="0">
                <a:latin typeface="Trebuchet MS"/>
                <a:cs typeface="Trebuchet MS"/>
              </a:rPr>
              <a:t>olup </a:t>
            </a:r>
            <a:r>
              <a:rPr sz="1350" b="1" spc="-85" dirty="0">
                <a:latin typeface="Trebuchet MS"/>
                <a:cs typeface="Trebuchet MS"/>
              </a:rPr>
              <a:t>en </a:t>
            </a:r>
            <a:r>
              <a:rPr sz="1350" b="1" spc="-80" dirty="0">
                <a:latin typeface="Trebuchet MS"/>
                <a:cs typeface="Trebuchet MS"/>
              </a:rPr>
              <a:t>yüksek </a:t>
            </a:r>
            <a:r>
              <a:rPr sz="1350" b="1" spc="-70" dirty="0">
                <a:latin typeface="Trebuchet MS"/>
                <a:cs typeface="Trebuchet MS"/>
              </a:rPr>
              <a:t>fiyatı</a:t>
            </a:r>
            <a:r>
              <a:rPr sz="1350" b="1" spc="265" dirty="0">
                <a:latin typeface="Trebuchet MS"/>
                <a:cs typeface="Trebuchet MS"/>
              </a:rPr>
              <a:t> </a:t>
            </a:r>
            <a:r>
              <a:rPr sz="1350" b="1" spc="-60" dirty="0">
                <a:latin typeface="Arial"/>
                <a:cs typeface="Arial"/>
              </a:rPr>
              <a:t>1,082 </a:t>
            </a:r>
            <a:r>
              <a:rPr sz="1350" b="1" spc="-145" dirty="0">
                <a:latin typeface="Arial"/>
                <a:cs typeface="Arial"/>
              </a:rPr>
              <a:t>TL. </a:t>
            </a:r>
            <a:r>
              <a:rPr sz="1350" b="1" spc="-55" dirty="0">
                <a:latin typeface="Arial"/>
                <a:cs typeface="Arial"/>
              </a:rPr>
              <a:t>ile </a:t>
            </a:r>
            <a:r>
              <a:rPr sz="1350" b="1" spc="-75" dirty="0">
                <a:latin typeface="Trebuchet MS"/>
                <a:cs typeface="Trebuchet MS"/>
              </a:rPr>
              <a:t>Aralık </a:t>
            </a:r>
            <a:r>
              <a:rPr sz="1350" b="1" spc="-100" dirty="0">
                <a:latin typeface="Trebuchet MS"/>
                <a:cs typeface="Trebuchet MS"/>
              </a:rPr>
              <a:t>Ticaret </a:t>
            </a:r>
            <a:r>
              <a:rPr sz="1350" b="1" spc="-60" dirty="0">
                <a:latin typeface="Trebuchet MS"/>
                <a:cs typeface="Trebuchet MS"/>
              </a:rPr>
              <a:t>Borsasında </a:t>
            </a:r>
            <a:r>
              <a:rPr sz="1350" b="1" spc="-75" dirty="0">
                <a:latin typeface="Trebuchet MS"/>
                <a:cs typeface="Trebuchet MS"/>
              </a:rPr>
              <a:t>Aralık </a:t>
            </a:r>
            <a:r>
              <a:rPr sz="1350" b="1" spc="-70" dirty="0">
                <a:latin typeface="Trebuchet MS"/>
                <a:cs typeface="Trebuchet MS"/>
              </a:rPr>
              <a:t>ayında  </a:t>
            </a:r>
            <a:r>
              <a:rPr sz="1350" b="1" spc="-75" dirty="0">
                <a:latin typeface="Trebuchet MS"/>
                <a:cs typeface="Trebuchet MS"/>
              </a:rPr>
              <a:t>performans  </a:t>
            </a:r>
            <a:r>
              <a:rPr sz="1350" b="1" spc="-80" dirty="0">
                <a:latin typeface="Trebuchet MS"/>
                <a:cs typeface="Trebuchet MS"/>
              </a:rPr>
              <a:t>sergilemiştir.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35" dirty="0">
                <a:latin typeface="Arial"/>
                <a:cs typeface="Arial"/>
              </a:rPr>
              <a:t>Tablo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3: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3919" y="2303017"/>
          <a:ext cx="9170666" cy="3975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605"/>
                <a:gridCol w="1048384"/>
                <a:gridCol w="579119"/>
                <a:gridCol w="1048384"/>
                <a:gridCol w="577850"/>
                <a:gridCol w="1050289"/>
                <a:gridCol w="577850"/>
                <a:gridCol w="1050925"/>
                <a:gridCol w="577850"/>
                <a:gridCol w="1050290"/>
                <a:gridCol w="579120"/>
              </a:tblGrid>
              <a:tr h="25463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ts val="119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BUĞDAY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ts val="1190"/>
                        </a:lnSpc>
                        <a:spcBef>
                          <a:spcPts val="720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TARSUS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ts val="1190"/>
                        </a:lnSpc>
                        <a:spcBef>
                          <a:spcPts val="720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ADANA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06705">
                        <a:lnSpc>
                          <a:spcPts val="1190"/>
                        </a:lnSpc>
                        <a:spcBef>
                          <a:spcPts val="720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CEYHAN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34315">
                        <a:lnSpc>
                          <a:spcPts val="1190"/>
                        </a:lnSpc>
                        <a:spcBef>
                          <a:spcPts val="720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OSMANİYE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7980">
                        <a:lnSpc>
                          <a:spcPts val="1190"/>
                        </a:lnSpc>
                        <a:spcBef>
                          <a:spcPts val="720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KOZAN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4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ts val="815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ts val="81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ts val="815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ts val="81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ts val="815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ts val="81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ts val="815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7005">
                        <a:lnSpc>
                          <a:spcPts val="81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ts val="815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ts val="81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OCAK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503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5.482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1.206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1.070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2.462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5016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ŞUBAT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120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3.109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0,951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822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997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725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MART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1.303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0,899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1.879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0,996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1.090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1.253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659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NISAN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5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112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0,882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778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644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1.080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MAYIS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372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5016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HAZIRAN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11.379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102.253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17.026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1.256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TEMMUZ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22.339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62.611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12.732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4.619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4.305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0,972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AĞUSTOS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4.837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15.665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0,991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2.913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1.665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4.797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EYLÜL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4.060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0,893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16.198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3.017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3.689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3.842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5016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EKIM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7.316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36.684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7.875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0,880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9.078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50165">
                        <a:lnSpc>
                          <a:spcPts val="116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KASIM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6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1.788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6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0,944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6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18.881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6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6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3.008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6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6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4.259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6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6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7.374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65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marL="50165">
                        <a:lnSpc>
                          <a:spcPts val="1140"/>
                        </a:lnSpc>
                        <a:spcBef>
                          <a:spcPts val="6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ARALIK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40"/>
                        </a:lnSpc>
                        <a:spcBef>
                          <a:spcPts val="6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1.191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40"/>
                        </a:lnSpc>
                        <a:spcBef>
                          <a:spcPts val="6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40"/>
                        </a:lnSpc>
                        <a:spcBef>
                          <a:spcPts val="6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11.119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40"/>
                        </a:lnSpc>
                        <a:spcBef>
                          <a:spcPts val="6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1,082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40"/>
                        </a:lnSpc>
                        <a:spcBef>
                          <a:spcPts val="6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1.930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40"/>
                        </a:lnSpc>
                        <a:spcBef>
                          <a:spcPts val="6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40"/>
                        </a:lnSpc>
                        <a:spcBef>
                          <a:spcPts val="6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4.959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40"/>
                        </a:lnSpc>
                        <a:spcBef>
                          <a:spcPts val="6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0,970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40"/>
                        </a:lnSpc>
                        <a:spcBef>
                          <a:spcPts val="6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2.764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40"/>
                        </a:lnSpc>
                        <a:spcBef>
                          <a:spcPts val="6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1,013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50165">
                        <a:lnSpc>
                          <a:spcPts val="969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2016 -2017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0165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Toplam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8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54.948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8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275.031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8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52.263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90"/>
                        </a:lnSpc>
                        <a:spcBef>
                          <a:spcPts val="8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33.925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8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27.018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06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İŞLEM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10160" algn="ctr">
                        <a:lnSpc>
                          <a:spcPts val="3225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443.185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3919" y="954277"/>
          <a:ext cx="8430259" cy="222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8760"/>
                <a:gridCol w="3340735"/>
                <a:gridCol w="2310764"/>
              </a:tblGrid>
              <a:tr h="276860">
                <a:tc gridSpan="3"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Tablo:3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Toplam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Üretime Göre Dağılım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Oranı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8765">
                <a:tc>
                  <a:txBody>
                    <a:bodyPr/>
                    <a:lstStyle/>
                    <a:p>
                      <a:pPr marL="10160" algn="ctr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Borsa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Adı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Miktar(Ton)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(%) Oran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Tarsus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54.948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69644" algn="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12,40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5016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Adana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275.031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69644" algn="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62,06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Ceyhan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52.263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69644" algn="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11,79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50165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Osmaniye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33.925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7,65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Kozan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27.018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6,10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5016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Toplam Üretim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00175">
                        <a:lnSpc>
                          <a:spcPts val="1425"/>
                        </a:lnSpc>
                        <a:spcBef>
                          <a:spcPts val="67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443.185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6460" y="3491610"/>
            <a:ext cx="781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4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800" b="1" spc="-85" dirty="0">
                <a:solidFill>
                  <a:srgbClr val="000000"/>
                </a:solidFill>
                <a:latin typeface="Arial"/>
                <a:cs typeface="Arial"/>
              </a:rPr>
              <a:t>ra</a:t>
            </a:r>
            <a:r>
              <a:rPr sz="1800" b="1" spc="-6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800" b="1" spc="-100" dirty="0">
                <a:solidFill>
                  <a:srgbClr val="000000"/>
                </a:solidFill>
                <a:latin typeface="Arial"/>
                <a:cs typeface="Arial"/>
              </a:rPr>
              <a:t>ik:</a:t>
            </a:r>
            <a:r>
              <a:rPr sz="1800" b="1" spc="-9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6967" y="6478219"/>
          <a:ext cx="4129403" cy="567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0185"/>
                <a:gridCol w="1125219"/>
                <a:gridCol w="940435"/>
                <a:gridCol w="583564"/>
              </a:tblGrid>
              <a:tr h="190500">
                <a:tc gridSpan="4">
                  <a:txBody>
                    <a:bodyPr/>
                    <a:lstStyle/>
                    <a:p>
                      <a:pPr marL="5835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135" dirty="0">
                          <a:latin typeface="Arial"/>
                          <a:cs typeface="Arial"/>
                        </a:rPr>
                        <a:t>BUĞDAY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ÜRÜNÜNÜNE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ÖDENEN 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DESTEKLEME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PRİMİ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8595">
                <a:tc rowSpan="2">
                  <a:txBody>
                    <a:bodyPr/>
                    <a:lstStyle/>
                    <a:p>
                      <a:pPr marL="636905" marR="99695" indent="-526415">
                        <a:lnSpc>
                          <a:spcPct val="101800"/>
                        </a:lnSpc>
                        <a:spcBef>
                          <a:spcPts val="170"/>
                        </a:spcBef>
                      </a:pPr>
                      <a:r>
                        <a:rPr sz="1100" spc="-160" dirty="0">
                          <a:latin typeface="Arial"/>
                          <a:cs typeface="Arial"/>
                        </a:rPr>
                        <a:t>DESTEKLEME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MİKTARI 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(TL)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MERSİN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GENELİ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65" dirty="0">
                          <a:latin typeface="Arial"/>
                          <a:cs typeface="Arial"/>
                        </a:rPr>
                        <a:t>TARSUS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55" dirty="0">
                          <a:latin typeface="Arial"/>
                          <a:cs typeface="Arial"/>
                        </a:rPr>
                        <a:t>PAY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2.881.986,87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2.374.028,00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82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37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99794" y="3962450"/>
            <a:ext cx="8491220" cy="2351405"/>
          </a:xfrm>
          <a:custGeom>
            <a:avLst/>
            <a:gdLst/>
            <a:ahLst/>
            <a:cxnLst/>
            <a:rect l="l" t="t" r="r" b="b"/>
            <a:pathLst>
              <a:path w="8491220" h="2351404">
                <a:moveTo>
                  <a:pt x="0" y="2351278"/>
                </a:moveTo>
                <a:lnTo>
                  <a:pt x="8490839" y="2351278"/>
                </a:lnTo>
                <a:lnTo>
                  <a:pt x="8490839" y="0"/>
                </a:lnTo>
                <a:lnTo>
                  <a:pt x="0" y="0"/>
                </a:lnTo>
                <a:lnTo>
                  <a:pt x="0" y="2351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2770" y="4105275"/>
            <a:ext cx="617220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1814" y="59730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4000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1814" y="570280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4000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1814" y="543306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4000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1814" y="51648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4000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1814" y="489508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4000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1814" y="462534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4000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1814" y="435559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4000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25880" y="5338698"/>
            <a:ext cx="429895" cy="716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"/>
                <a:cs typeface="Arial"/>
              </a:rPr>
              <a:t>100.0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50" dirty="0">
                <a:latin typeface="Arial"/>
                <a:cs typeface="Arial"/>
              </a:rPr>
              <a:t>50.000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5880" y="4259961"/>
            <a:ext cx="429259" cy="986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"/>
                <a:cs typeface="Arial"/>
              </a:rPr>
              <a:t>300.0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50" dirty="0">
                <a:latin typeface="Arial"/>
                <a:cs typeface="Arial"/>
              </a:rPr>
              <a:t>250.0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50" dirty="0">
                <a:latin typeface="Arial"/>
                <a:cs typeface="Arial"/>
              </a:rPr>
              <a:t>200.0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50" dirty="0">
                <a:latin typeface="Arial"/>
                <a:cs typeface="Arial"/>
              </a:rPr>
              <a:t>150.0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5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61439" y="5974079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28823" y="5974079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6207" y="5974079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62066" y="5974079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9451" y="5974079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96707" y="5974079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80539" y="6036945"/>
            <a:ext cx="344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4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ar</a:t>
            </a:r>
            <a:r>
              <a:rPr sz="1000" spc="-125" dirty="0">
                <a:latin typeface="Arial"/>
                <a:cs typeface="Arial"/>
              </a:rPr>
              <a:t>s</a:t>
            </a:r>
            <a:r>
              <a:rPr sz="1000" spc="-35" dirty="0">
                <a:latin typeface="Arial"/>
                <a:cs typeface="Arial"/>
              </a:rPr>
              <a:t>u</a:t>
            </a:r>
            <a:r>
              <a:rPr sz="1000" spc="-114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47541" y="6036945"/>
            <a:ext cx="3416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Arial"/>
                <a:cs typeface="Arial"/>
              </a:rPr>
              <a:t>Ad</a:t>
            </a:r>
            <a:r>
              <a:rPr sz="1000" spc="-60" dirty="0">
                <a:latin typeface="Arial"/>
                <a:cs typeface="Arial"/>
              </a:rPr>
              <a:t>a</a:t>
            </a:r>
            <a:r>
              <a:rPr sz="1000" spc="-55" dirty="0">
                <a:latin typeface="Arial"/>
                <a:cs typeface="Arial"/>
              </a:rPr>
              <a:t>n</a:t>
            </a:r>
            <a:r>
              <a:rPr sz="1000" spc="-8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8764" y="6036945"/>
            <a:ext cx="3943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50" dirty="0">
                <a:latin typeface="Arial"/>
                <a:cs typeface="Arial"/>
              </a:rPr>
              <a:t>C</a:t>
            </a:r>
            <a:r>
              <a:rPr sz="1000" spc="-120" dirty="0">
                <a:latin typeface="Arial"/>
                <a:cs typeface="Arial"/>
              </a:rPr>
              <a:t>e</a:t>
            </a:r>
            <a:r>
              <a:rPr sz="1000" spc="-50" dirty="0">
                <a:latin typeface="Arial"/>
                <a:cs typeface="Arial"/>
              </a:rPr>
              <a:t>y</a:t>
            </a:r>
            <a:r>
              <a:rPr sz="1000" spc="-35" dirty="0">
                <a:latin typeface="Arial"/>
                <a:cs typeface="Arial"/>
              </a:rPr>
              <a:t>h</a:t>
            </a:r>
            <a:r>
              <a:rPr sz="1000" spc="-60" dirty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92140" y="6036945"/>
            <a:ext cx="523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Arial"/>
                <a:cs typeface="Arial"/>
              </a:rPr>
              <a:t>Osmaniye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58330" y="6036945"/>
            <a:ext cx="3232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0" dirty="0">
                <a:latin typeface="Arial"/>
                <a:cs typeface="Arial"/>
              </a:rPr>
              <a:t>Koz</a:t>
            </a:r>
            <a:r>
              <a:rPr sz="1000" spc="-60" dirty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28026" y="5090766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69752"/>
                </a:moveTo>
                <a:lnTo>
                  <a:pt x="69752" y="69752"/>
                </a:lnTo>
                <a:lnTo>
                  <a:pt x="69752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47176" y="5090766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69752"/>
                </a:moveTo>
                <a:lnTo>
                  <a:pt x="69750" y="69752"/>
                </a:lnTo>
                <a:lnTo>
                  <a:pt x="69750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929118" y="5023485"/>
            <a:ext cx="12827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19150" algn="l"/>
              </a:tabLst>
            </a:pPr>
            <a:r>
              <a:rPr sz="1000" spc="-30" dirty="0">
                <a:latin typeface="Arial"/>
                <a:cs typeface="Arial"/>
              </a:rPr>
              <a:t>Miktar(Ton)	</a:t>
            </a:r>
            <a:r>
              <a:rPr sz="1000" spc="-85" dirty="0">
                <a:latin typeface="Arial"/>
                <a:cs typeface="Arial"/>
              </a:rPr>
              <a:t>(%)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Oran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99794" y="3962450"/>
            <a:ext cx="8491220" cy="2351405"/>
          </a:xfrm>
          <a:custGeom>
            <a:avLst/>
            <a:gdLst/>
            <a:ahLst/>
            <a:cxnLst/>
            <a:rect l="l" t="t" r="r" b="b"/>
            <a:pathLst>
              <a:path w="8491220" h="2351404">
                <a:moveTo>
                  <a:pt x="0" y="2351278"/>
                </a:moveTo>
                <a:lnTo>
                  <a:pt x="8490839" y="2351278"/>
                </a:lnTo>
                <a:lnTo>
                  <a:pt x="8490839" y="0"/>
                </a:lnTo>
                <a:lnTo>
                  <a:pt x="0" y="0"/>
                </a:lnTo>
                <a:lnTo>
                  <a:pt x="0" y="2351278"/>
                </a:lnTo>
                <a:close/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604773"/>
            <a:ext cx="8922385" cy="200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latin typeface="Times New Roman"/>
                <a:cs typeface="Times New Roman"/>
              </a:rPr>
              <a:t>KÜTLÜ</a:t>
            </a:r>
            <a:r>
              <a:rPr sz="1350" b="1" dirty="0">
                <a:latin typeface="Times New Roman"/>
                <a:cs typeface="Times New Roman"/>
              </a:rPr>
              <a:t> </a:t>
            </a:r>
            <a:r>
              <a:rPr sz="1350" b="1" spc="-5" dirty="0">
                <a:latin typeface="Times New Roman"/>
                <a:cs typeface="Times New Roman"/>
              </a:rPr>
              <a:t>PAMUK: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b="1" spc="-70" dirty="0">
                <a:latin typeface="Arial"/>
                <a:cs typeface="Arial"/>
              </a:rPr>
              <a:t>2016</a:t>
            </a:r>
            <a:r>
              <a:rPr sz="1350" b="1" spc="10" dirty="0">
                <a:latin typeface="Arial"/>
                <a:cs typeface="Arial"/>
              </a:rPr>
              <a:t> </a:t>
            </a:r>
            <a:r>
              <a:rPr sz="1350" b="1" spc="-75" dirty="0">
                <a:latin typeface="Trebuchet MS"/>
                <a:cs typeface="Trebuchet MS"/>
              </a:rPr>
              <a:t>yıl</a:t>
            </a:r>
            <a:r>
              <a:rPr sz="1350" b="1" spc="-15" dirty="0">
                <a:latin typeface="Trebuchet MS"/>
                <a:cs typeface="Trebuchet MS"/>
              </a:rPr>
              <a:t> </a:t>
            </a:r>
            <a:r>
              <a:rPr sz="1350" b="1" spc="-60" dirty="0">
                <a:latin typeface="Trebuchet MS"/>
                <a:cs typeface="Trebuchet MS"/>
              </a:rPr>
              <a:t>sonu</a:t>
            </a:r>
            <a:r>
              <a:rPr sz="1350" b="1" spc="35" dirty="0">
                <a:latin typeface="Trebuchet MS"/>
                <a:cs typeface="Trebuchet MS"/>
              </a:rPr>
              <a:t> </a:t>
            </a:r>
            <a:r>
              <a:rPr sz="1350" b="1" spc="-60" dirty="0">
                <a:latin typeface="Arial"/>
                <a:cs typeface="Arial"/>
              </a:rPr>
              <a:t>itibariyle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spc="-65" dirty="0">
                <a:latin typeface="Arial"/>
                <a:cs typeface="Arial"/>
              </a:rPr>
              <a:t>107.151</a:t>
            </a:r>
            <a:r>
              <a:rPr sz="1350" b="1" spc="10" dirty="0">
                <a:latin typeface="Arial"/>
                <a:cs typeface="Arial"/>
              </a:rPr>
              <a:t> </a:t>
            </a:r>
            <a:r>
              <a:rPr sz="1350" b="1" spc="-65" dirty="0">
                <a:latin typeface="Arial"/>
                <a:cs typeface="Arial"/>
              </a:rPr>
              <a:t>ton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spc="-70" dirty="0">
                <a:latin typeface="Trebuchet MS"/>
                <a:cs typeface="Trebuchet MS"/>
              </a:rPr>
              <a:t>işlem</a:t>
            </a:r>
            <a:r>
              <a:rPr sz="1350" b="1" spc="-30" dirty="0">
                <a:latin typeface="Trebuchet MS"/>
                <a:cs typeface="Trebuchet MS"/>
              </a:rPr>
              <a:t> </a:t>
            </a:r>
            <a:r>
              <a:rPr sz="1350" b="1" spc="-70" dirty="0">
                <a:latin typeface="Trebuchet MS"/>
                <a:cs typeface="Trebuchet MS"/>
              </a:rPr>
              <a:t>gören</a:t>
            </a:r>
            <a:r>
              <a:rPr sz="1350" b="1" spc="-30" dirty="0">
                <a:latin typeface="Trebuchet MS"/>
                <a:cs typeface="Trebuchet MS"/>
              </a:rPr>
              <a:t> </a:t>
            </a:r>
            <a:r>
              <a:rPr sz="1350" b="1" spc="-80" dirty="0">
                <a:latin typeface="Trebuchet MS"/>
                <a:cs typeface="Trebuchet MS"/>
              </a:rPr>
              <a:t>ürün</a:t>
            </a:r>
            <a:r>
              <a:rPr sz="1350" b="1" spc="-10" dirty="0">
                <a:latin typeface="Trebuchet MS"/>
                <a:cs typeface="Trebuchet MS"/>
              </a:rPr>
              <a:t> </a:t>
            </a:r>
            <a:r>
              <a:rPr sz="1350" b="1" spc="-110" dirty="0">
                <a:latin typeface="Trebuchet MS"/>
                <a:cs typeface="Trebuchet MS"/>
              </a:rPr>
              <a:t>2017</a:t>
            </a:r>
            <a:r>
              <a:rPr sz="1350" b="1" spc="-30" dirty="0">
                <a:latin typeface="Trebuchet MS"/>
                <a:cs typeface="Trebuchet MS"/>
              </a:rPr>
              <a:t> </a:t>
            </a:r>
            <a:r>
              <a:rPr sz="1350" b="1" spc="-80" dirty="0">
                <a:latin typeface="Trebuchet MS"/>
                <a:cs typeface="Trebuchet MS"/>
              </a:rPr>
              <a:t>yılı</a:t>
            </a:r>
            <a:r>
              <a:rPr sz="1350" b="1" spc="-15" dirty="0">
                <a:latin typeface="Trebuchet MS"/>
                <a:cs typeface="Trebuchet MS"/>
              </a:rPr>
              <a:t> </a:t>
            </a:r>
            <a:r>
              <a:rPr sz="1350" b="1" spc="-75" dirty="0">
                <a:latin typeface="Trebuchet MS"/>
                <a:cs typeface="Trebuchet MS"/>
              </a:rPr>
              <a:t>itibariyle</a:t>
            </a:r>
            <a:r>
              <a:rPr sz="1350" b="1" spc="-20" dirty="0">
                <a:latin typeface="Trebuchet MS"/>
                <a:cs typeface="Trebuchet MS"/>
              </a:rPr>
              <a:t> </a:t>
            </a:r>
            <a:r>
              <a:rPr sz="1350" b="1" spc="-114" dirty="0">
                <a:latin typeface="Trebuchet MS"/>
                <a:cs typeface="Trebuchet MS"/>
              </a:rPr>
              <a:t>219.369</a:t>
            </a:r>
            <a:r>
              <a:rPr sz="1350" b="1" spc="-25" dirty="0">
                <a:latin typeface="Trebuchet MS"/>
                <a:cs typeface="Trebuchet MS"/>
              </a:rPr>
              <a:t> </a:t>
            </a:r>
            <a:r>
              <a:rPr sz="1350" b="1" spc="-65" dirty="0">
                <a:latin typeface="Trebuchet MS"/>
                <a:cs typeface="Trebuchet MS"/>
              </a:rPr>
              <a:t>ton</a:t>
            </a:r>
            <a:r>
              <a:rPr sz="1350" b="1" spc="-25" dirty="0">
                <a:latin typeface="Trebuchet MS"/>
                <a:cs typeface="Trebuchet MS"/>
              </a:rPr>
              <a:t> </a:t>
            </a:r>
            <a:r>
              <a:rPr sz="1350" b="1" spc="-70" dirty="0">
                <a:latin typeface="Trebuchet MS"/>
                <a:cs typeface="Trebuchet MS"/>
              </a:rPr>
              <a:t>işlem</a:t>
            </a:r>
            <a:r>
              <a:rPr sz="1350" b="1" spc="-5" dirty="0">
                <a:latin typeface="Trebuchet MS"/>
                <a:cs typeface="Trebuchet MS"/>
              </a:rPr>
              <a:t> </a:t>
            </a:r>
            <a:r>
              <a:rPr sz="1350" b="1" spc="-75" dirty="0">
                <a:latin typeface="Trebuchet MS"/>
                <a:cs typeface="Trebuchet MS"/>
              </a:rPr>
              <a:t>görmüştür.</a:t>
            </a:r>
            <a:r>
              <a:rPr sz="1350" b="1" spc="-15" dirty="0">
                <a:latin typeface="Trebuchet MS"/>
                <a:cs typeface="Trebuchet MS"/>
              </a:rPr>
              <a:t> </a:t>
            </a:r>
            <a:r>
              <a:rPr sz="1350" b="1" spc="-75" dirty="0">
                <a:latin typeface="Trebuchet MS"/>
                <a:cs typeface="Trebuchet MS"/>
              </a:rPr>
              <a:t>Ürünün</a:t>
            </a:r>
            <a:r>
              <a:rPr sz="1350" b="1" spc="-15" dirty="0">
                <a:latin typeface="Trebuchet MS"/>
                <a:cs typeface="Trebuchet MS"/>
              </a:rPr>
              <a:t> </a:t>
            </a:r>
            <a:r>
              <a:rPr sz="1350" b="1" spc="-110" dirty="0">
                <a:latin typeface="Trebuchet MS"/>
                <a:cs typeface="Trebuchet MS"/>
              </a:rPr>
              <a:t>2017</a:t>
            </a:r>
            <a:r>
              <a:rPr sz="1350" b="1" spc="-25" dirty="0">
                <a:latin typeface="Trebuchet MS"/>
                <a:cs typeface="Trebuchet MS"/>
              </a:rPr>
              <a:t> </a:t>
            </a:r>
            <a:r>
              <a:rPr sz="1350" b="1" spc="-85" dirty="0">
                <a:latin typeface="Trebuchet MS"/>
                <a:cs typeface="Trebuchet MS"/>
              </a:rPr>
              <a:t>yılı</a:t>
            </a:r>
            <a:r>
              <a:rPr sz="1350" b="1" spc="-85" dirty="0">
                <a:latin typeface="Arial"/>
                <a:cs typeface="Arial"/>
              </a:rPr>
              <a:t>nda</a:t>
            </a:r>
            <a:endParaRPr sz="1350">
              <a:latin typeface="Arial"/>
              <a:cs typeface="Arial"/>
            </a:endParaRPr>
          </a:p>
          <a:p>
            <a:pPr marL="12700" marR="5080" algn="just">
              <a:lnSpc>
                <a:spcPct val="117000"/>
              </a:lnSpc>
            </a:pPr>
            <a:r>
              <a:rPr sz="1350" b="1" spc="65" dirty="0">
                <a:latin typeface="Trebuchet MS"/>
                <a:cs typeface="Trebuchet MS"/>
              </a:rPr>
              <a:t>% </a:t>
            </a:r>
            <a:r>
              <a:rPr sz="1350" b="1" spc="-110" dirty="0">
                <a:latin typeface="Trebuchet MS"/>
                <a:cs typeface="Trebuchet MS"/>
              </a:rPr>
              <a:t>104 </a:t>
            </a:r>
            <a:r>
              <a:rPr sz="1350" b="1" spc="-65" dirty="0">
                <a:latin typeface="Trebuchet MS"/>
                <a:cs typeface="Trebuchet MS"/>
              </a:rPr>
              <a:t>oranında </a:t>
            </a:r>
            <a:r>
              <a:rPr sz="1350" b="1" spc="-70" dirty="0">
                <a:latin typeface="Trebuchet MS"/>
                <a:cs typeface="Trebuchet MS"/>
              </a:rPr>
              <a:t>artış </a:t>
            </a:r>
            <a:r>
              <a:rPr sz="1350" b="1" spc="-75" dirty="0">
                <a:latin typeface="Trebuchet MS"/>
                <a:cs typeface="Trebuchet MS"/>
              </a:rPr>
              <a:t>kaydetmiştir </a:t>
            </a:r>
            <a:r>
              <a:rPr sz="1350" b="1" spc="-70" dirty="0">
                <a:latin typeface="Arial"/>
                <a:cs typeface="Arial"/>
              </a:rPr>
              <a:t>2017 </a:t>
            </a:r>
            <a:r>
              <a:rPr sz="1350" b="1" spc="-75" dirty="0">
                <a:latin typeface="Trebuchet MS"/>
                <a:cs typeface="Trebuchet MS"/>
              </a:rPr>
              <a:t>yılındaki fiyat yükselişi </a:t>
            </a:r>
            <a:r>
              <a:rPr sz="1350" b="1" spc="-90" dirty="0">
                <a:latin typeface="Trebuchet MS"/>
                <a:cs typeface="Trebuchet MS"/>
              </a:rPr>
              <a:t>ve </a:t>
            </a:r>
            <a:r>
              <a:rPr sz="1350" b="1" spc="-80" dirty="0">
                <a:latin typeface="Trebuchet MS"/>
                <a:cs typeface="Trebuchet MS"/>
              </a:rPr>
              <a:t>Destekleme primindeki </a:t>
            </a:r>
            <a:r>
              <a:rPr sz="1350" b="1" spc="-75" dirty="0">
                <a:latin typeface="Trebuchet MS"/>
                <a:cs typeface="Trebuchet MS"/>
              </a:rPr>
              <a:t>yükselişden </a:t>
            </a:r>
            <a:r>
              <a:rPr sz="1350" b="1" spc="-65" dirty="0">
                <a:latin typeface="Trebuchet MS"/>
                <a:cs typeface="Trebuchet MS"/>
              </a:rPr>
              <a:t>dolayı </a:t>
            </a:r>
            <a:r>
              <a:rPr sz="1350" b="1" spc="-85" dirty="0">
                <a:latin typeface="Trebuchet MS"/>
                <a:cs typeface="Trebuchet MS"/>
              </a:rPr>
              <a:t>üretim  </a:t>
            </a:r>
            <a:r>
              <a:rPr sz="1350" b="1" spc="-70" dirty="0">
                <a:latin typeface="Trebuchet MS"/>
                <a:cs typeface="Trebuchet MS"/>
              </a:rPr>
              <a:t>alanlarında </a:t>
            </a:r>
            <a:r>
              <a:rPr sz="1350" b="1" spc="-110" dirty="0">
                <a:latin typeface="Trebuchet MS"/>
                <a:cs typeface="Trebuchet MS"/>
              </a:rPr>
              <a:t>2018 </a:t>
            </a:r>
            <a:r>
              <a:rPr sz="1350" b="1" spc="-70" dirty="0">
                <a:latin typeface="Trebuchet MS"/>
                <a:cs typeface="Trebuchet MS"/>
              </a:rPr>
              <a:t>yılında artışın devam </a:t>
            </a:r>
            <a:r>
              <a:rPr sz="1350" b="1" spc="-90" dirty="0">
                <a:latin typeface="Trebuchet MS"/>
                <a:cs typeface="Trebuchet MS"/>
              </a:rPr>
              <a:t>edeceği </a:t>
            </a:r>
            <a:r>
              <a:rPr sz="1350" b="1" spc="-85" dirty="0">
                <a:latin typeface="Arial"/>
                <a:cs typeface="Arial"/>
              </a:rPr>
              <a:t>beklenmekte</a:t>
            </a:r>
            <a:r>
              <a:rPr sz="1350" b="1" spc="-85" dirty="0">
                <a:latin typeface="Trebuchet MS"/>
                <a:cs typeface="Trebuchet MS"/>
              </a:rPr>
              <a:t>dir. </a:t>
            </a:r>
            <a:r>
              <a:rPr sz="1350" b="1" spc="-75" dirty="0">
                <a:latin typeface="Trebuchet MS"/>
                <a:cs typeface="Trebuchet MS"/>
              </a:rPr>
              <a:t>Ürünün </a:t>
            </a:r>
            <a:r>
              <a:rPr sz="1350" b="1" spc="-70" dirty="0">
                <a:latin typeface="Trebuchet MS"/>
                <a:cs typeface="Trebuchet MS"/>
              </a:rPr>
              <a:t>fiyatı </a:t>
            </a:r>
            <a:r>
              <a:rPr sz="1350" b="1" spc="-90" dirty="0">
                <a:latin typeface="Trebuchet MS"/>
                <a:cs typeface="Trebuchet MS"/>
              </a:rPr>
              <a:t>en </a:t>
            </a:r>
            <a:r>
              <a:rPr sz="1350" b="1" spc="-120" dirty="0">
                <a:latin typeface="Trebuchet MS"/>
                <a:cs typeface="Trebuchet MS"/>
              </a:rPr>
              <a:t>az</a:t>
            </a:r>
            <a:r>
              <a:rPr sz="1350" b="1" spc="165" dirty="0">
                <a:latin typeface="Trebuchet MS"/>
                <a:cs typeface="Trebuchet MS"/>
              </a:rPr>
              <a:t> </a:t>
            </a:r>
            <a:r>
              <a:rPr sz="1350" b="1" spc="-100" dirty="0">
                <a:latin typeface="Trebuchet MS"/>
                <a:cs typeface="Trebuchet MS"/>
              </a:rPr>
              <a:t>1,7</a:t>
            </a:r>
            <a:r>
              <a:rPr sz="1350" b="1" spc="-100" dirty="0">
                <a:latin typeface="Arial"/>
                <a:cs typeface="Arial"/>
              </a:rPr>
              <a:t>20 </a:t>
            </a:r>
            <a:r>
              <a:rPr sz="1350" b="1" spc="-145" dirty="0">
                <a:latin typeface="Arial"/>
                <a:cs typeface="Arial"/>
              </a:rPr>
              <a:t>TL. </a:t>
            </a:r>
            <a:r>
              <a:rPr sz="1350" b="1" spc="-80" dirty="0">
                <a:latin typeface="Arial"/>
                <a:cs typeface="Arial"/>
              </a:rPr>
              <a:t>olarak </a:t>
            </a:r>
            <a:r>
              <a:rPr sz="1350" b="1" spc="-125" dirty="0">
                <a:latin typeface="Arial"/>
                <a:cs typeface="Arial"/>
              </a:rPr>
              <a:t>Ceyhan </a:t>
            </a:r>
            <a:r>
              <a:rPr sz="1350" b="1" spc="-85" dirty="0">
                <a:latin typeface="Arial"/>
                <a:cs typeface="Arial"/>
              </a:rPr>
              <a:t>Ticaret  </a:t>
            </a:r>
            <a:r>
              <a:rPr sz="1350" b="1" spc="-60" dirty="0">
                <a:latin typeface="Trebuchet MS"/>
                <a:cs typeface="Trebuchet MS"/>
              </a:rPr>
              <a:t>Borsasında </a:t>
            </a:r>
            <a:r>
              <a:rPr sz="1350" b="1" spc="-15" dirty="0">
                <a:latin typeface="Arial"/>
                <a:cs typeface="Arial"/>
              </a:rPr>
              <a:t>Mart </a:t>
            </a:r>
            <a:r>
              <a:rPr sz="1350" b="1" spc="-70" dirty="0">
                <a:latin typeface="Trebuchet MS"/>
                <a:cs typeface="Trebuchet MS"/>
              </a:rPr>
              <a:t>ayı </a:t>
            </a:r>
            <a:r>
              <a:rPr sz="1350" b="1" spc="-60" dirty="0">
                <a:latin typeface="Trebuchet MS"/>
                <a:cs typeface="Trebuchet MS"/>
              </a:rPr>
              <a:t>ortalaması </a:t>
            </a:r>
            <a:r>
              <a:rPr sz="1350" b="1" spc="-70" dirty="0">
                <a:latin typeface="Trebuchet MS"/>
                <a:cs typeface="Trebuchet MS"/>
              </a:rPr>
              <a:t>olarak </a:t>
            </a:r>
            <a:r>
              <a:rPr sz="1350" b="1" spc="-85" dirty="0">
                <a:latin typeface="Trebuchet MS"/>
                <a:cs typeface="Trebuchet MS"/>
              </a:rPr>
              <a:t>gerçekleşmiş </a:t>
            </a:r>
            <a:r>
              <a:rPr sz="1350" b="1" spc="-65" dirty="0">
                <a:latin typeface="Trebuchet MS"/>
                <a:cs typeface="Trebuchet MS"/>
              </a:rPr>
              <a:t>olup </a:t>
            </a:r>
            <a:r>
              <a:rPr sz="1350" b="1" spc="-90" dirty="0">
                <a:latin typeface="Trebuchet MS"/>
                <a:cs typeface="Trebuchet MS"/>
              </a:rPr>
              <a:t>en </a:t>
            </a:r>
            <a:r>
              <a:rPr sz="1350" b="1" spc="-80" dirty="0">
                <a:latin typeface="Trebuchet MS"/>
                <a:cs typeface="Trebuchet MS"/>
              </a:rPr>
              <a:t>yüksek </a:t>
            </a:r>
            <a:r>
              <a:rPr sz="1350" b="1" spc="-70" dirty="0">
                <a:latin typeface="Trebuchet MS"/>
                <a:cs typeface="Trebuchet MS"/>
              </a:rPr>
              <a:t>fiyatı</a:t>
            </a:r>
            <a:r>
              <a:rPr sz="1350" b="1" spc="265" dirty="0">
                <a:latin typeface="Trebuchet MS"/>
                <a:cs typeface="Trebuchet MS"/>
              </a:rPr>
              <a:t> </a:t>
            </a:r>
            <a:r>
              <a:rPr sz="1350" b="1" spc="-95" dirty="0">
                <a:latin typeface="Trebuchet MS"/>
                <a:cs typeface="Trebuchet MS"/>
              </a:rPr>
              <a:t>2,</a:t>
            </a:r>
            <a:r>
              <a:rPr sz="1350" b="1" spc="-95" dirty="0">
                <a:latin typeface="Arial"/>
                <a:cs typeface="Arial"/>
              </a:rPr>
              <a:t>520 </a:t>
            </a:r>
            <a:r>
              <a:rPr sz="1350" b="1" spc="-145" dirty="0">
                <a:latin typeface="Arial"/>
                <a:cs typeface="Arial"/>
              </a:rPr>
              <a:t>TL. </a:t>
            </a:r>
            <a:r>
              <a:rPr sz="1350" b="1" spc="-55" dirty="0">
                <a:latin typeface="Arial"/>
                <a:cs typeface="Arial"/>
              </a:rPr>
              <a:t>ile </a:t>
            </a:r>
            <a:r>
              <a:rPr sz="1350" b="1" spc="-125" dirty="0">
                <a:latin typeface="Arial"/>
                <a:cs typeface="Arial"/>
              </a:rPr>
              <a:t>Ceyhan </a:t>
            </a:r>
            <a:r>
              <a:rPr sz="1350" b="1" spc="-100" dirty="0">
                <a:latin typeface="Trebuchet MS"/>
                <a:cs typeface="Trebuchet MS"/>
              </a:rPr>
              <a:t>Ticaret </a:t>
            </a:r>
            <a:r>
              <a:rPr sz="1350" b="1" spc="-60" dirty="0">
                <a:latin typeface="Trebuchet MS"/>
                <a:cs typeface="Trebuchet MS"/>
              </a:rPr>
              <a:t>Borsasında </a:t>
            </a:r>
            <a:r>
              <a:rPr sz="1350" b="1" spc="-85" dirty="0">
                <a:latin typeface="Trebuchet MS"/>
                <a:cs typeface="Trebuchet MS"/>
              </a:rPr>
              <a:t>Eylül  </a:t>
            </a:r>
            <a:r>
              <a:rPr sz="1350" b="1" spc="-65" dirty="0">
                <a:latin typeface="Trebuchet MS"/>
                <a:cs typeface="Trebuchet MS"/>
              </a:rPr>
              <a:t>ayında </a:t>
            </a:r>
            <a:r>
              <a:rPr sz="1350" b="1" spc="-75" dirty="0">
                <a:latin typeface="Trebuchet MS"/>
                <a:cs typeface="Trebuchet MS"/>
              </a:rPr>
              <a:t>performans</a:t>
            </a:r>
            <a:r>
              <a:rPr sz="1350" b="1" spc="-195" dirty="0">
                <a:latin typeface="Trebuchet MS"/>
                <a:cs typeface="Trebuchet MS"/>
              </a:rPr>
              <a:t> </a:t>
            </a:r>
            <a:r>
              <a:rPr sz="1350" b="1" spc="-75" dirty="0">
                <a:latin typeface="Trebuchet MS"/>
                <a:cs typeface="Trebuchet MS"/>
              </a:rPr>
              <a:t>sergilemiştir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spc="-135" dirty="0">
                <a:latin typeface="Arial"/>
                <a:cs typeface="Arial"/>
              </a:rPr>
              <a:t>Tablo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4: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3919" y="2784982"/>
          <a:ext cx="9343386" cy="3870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9020"/>
                <a:gridCol w="847725"/>
                <a:gridCol w="811530"/>
                <a:gridCol w="1068704"/>
                <a:gridCol w="590550"/>
                <a:gridCol w="1068704"/>
                <a:gridCol w="588645"/>
                <a:gridCol w="1070609"/>
                <a:gridCol w="588645"/>
                <a:gridCol w="1070609"/>
                <a:gridCol w="588645"/>
              </a:tblGrid>
              <a:tr h="2616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KÜTLÜ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PAMUK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5755">
                        <a:lnSpc>
                          <a:spcPts val="1190"/>
                        </a:lnSpc>
                        <a:spcBef>
                          <a:spcPts val="77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TARSUS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56870">
                        <a:lnSpc>
                          <a:spcPts val="1190"/>
                        </a:lnSpc>
                        <a:spcBef>
                          <a:spcPts val="77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ADANA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8135">
                        <a:lnSpc>
                          <a:spcPts val="1190"/>
                        </a:lnSpc>
                        <a:spcBef>
                          <a:spcPts val="77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CEYHAN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7650">
                        <a:lnSpc>
                          <a:spcPts val="1190"/>
                        </a:lnSpc>
                        <a:spcBef>
                          <a:spcPts val="77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OSMANİYE</a:t>
                      </a:r>
                      <a:r>
                        <a:rPr sz="10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60680">
                        <a:lnSpc>
                          <a:spcPts val="1190"/>
                        </a:lnSpc>
                        <a:spcBef>
                          <a:spcPts val="775"/>
                        </a:spcBef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KOZAN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BORSA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3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ts val="815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ts val="81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2570">
                        <a:lnSpc>
                          <a:spcPts val="815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ts val="81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ts val="815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9545">
                        <a:lnSpc>
                          <a:spcPts val="81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2570">
                        <a:lnSpc>
                          <a:spcPts val="815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ts val="81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ts val="815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MİKTAR(TON)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ts val="81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FİYAT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17804">
                <a:tc>
                  <a:txBody>
                    <a:bodyPr/>
                    <a:lstStyle/>
                    <a:p>
                      <a:pPr marL="50165">
                        <a:lnSpc>
                          <a:spcPts val="1165"/>
                        </a:lnSpc>
                        <a:spcBef>
                          <a:spcPts val="45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OCAK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65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1.477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65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65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2.070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65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1,665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65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9.228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65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1,920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marL="50165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ŞUBAT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874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959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1,872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3.978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1,920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49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MART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49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3.088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49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1,867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90"/>
                        </a:lnSpc>
                        <a:spcBef>
                          <a:spcPts val="49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380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49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1,966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90"/>
                        </a:lnSpc>
                        <a:spcBef>
                          <a:spcPts val="49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3.524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49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1,720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NISAN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740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1,800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50165">
                        <a:lnSpc>
                          <a:spcPts val="1165"/>
                        </a:lnSpc>
                        <a:spcBef>
                          <a:spcPts val="46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MAYIS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HAZIRAN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46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TEMMUZ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17804">
                <a:tc>
                  <a:txBody>
                    <a:bodyPr/>
                    <a:lstStyle/>
                    <a:p>
                      <a:pPr marL="50165">
                        <a:lnSpc>
                          <a:spcPts val="1165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AĞUSTOS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50165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EYLÜL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744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2.469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7.911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2,567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1.290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2,520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128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5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1,890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EKIM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9.636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2.355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9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34.336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2,330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9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26.946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2,290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90"/>
                        </a:lnSpc>
                        <a:spcBef>
                          <a:spcPts val="484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90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2,300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KASIM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10.770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2.319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28.497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2,435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29.392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2,370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2,440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991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19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2,471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50165">
                        <a:lnSpc>
                          <a:spcPts val="1165"/>
                        </a:lnSpc>
                        <a:spcBef>
                          <a:spcPts val="46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ARALIK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65"/>
                        </a:lnSpc>
                        <a:spcBef>
                          <a:spcPts val="46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7.543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65"/>
                        </a:lnSpc>
                        <a:spcBef>
                          <a:spcPts val="46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2.368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65"/>
                        </a:lnSpc>
                        <a:spcBef>
                          <a:spcPts val="46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8.323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165"/>
                        </a:lnSpc>
                        <a:spcBef>
                          <a:spcPts val="46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2,467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65"/>
                        </a:lnSpc>
                        <a:spcBef>
                          <a:spcPts val="46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26.516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65"/>
                        </a:lnSpc>
                        <a:spcBef>
                          <a:spcPts val="46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2,360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50165">
                        <a:lnSpc>
                          <a:spcPts val="994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2016 -2017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0165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Toplam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90"/>
                        </a:lnSpc>
                        <a:spcBef>
                          <a:spcPts val="84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34.132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90"/>
                        </a:lnSpc>
                        <a:spcBef>
                          <a:spcPts val="84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82.476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90"/>
                        </a:lnSpc>
                        <a:spcBef>
                          <a:spcPts val="84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101.614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90"/>
                        </a:lnSpc>
                        <a:spcBef>
                          <a:spcPts val="844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156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90"/>
                        </a:lnSpc>
                        <a:spcBef>
                          <a:spcPts val="844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991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06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İŞLEM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5080" algn="ctr">
                        <a:lnSpc>
                          <a:spcPts val="3225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219.369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2071</Words>
  <Application>Microsoft Office PowerPoint</Application>
  <PresentationFormat>Özel</PresentationFormat>
  <Paragraphs>1685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Office Theme</vt:lpstr>
      <vt:lpstr>2017 YILI BÖLGESEL ÜRÜN  RAPORU</vt:lpstr>
      <vt:lpstr>PowerPoint Sunusu</vt:lpstr>
      <vt:lpstr>PowerPoint Sunusu</vt:lpstr>
      <vt:lpstr>Grafik:1</vt:lpstr>
      <vt:lpstr>Tablo 2:</vt:lpstr>
      <vt:lpstr>Grafik:2</vt:lpstr>
      <vt:lpstr>PowerPoint Sunusu</vt:lpstr>
      <vt:lpstr>Grafik:3</vt:lpstr>
      <vt:lpstr>PowerPoint Sunusu</vt:lpstr>
      <vt:lpstr>Grafik:4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YILI BÖLGESEL ÜRÜN RAPORU</dc:title>
  <dc:subject>MALİYET, ÜRETİM, FARK ÖDEME DESTEĞİ</dc:subject>
  <dc:creator>TTB</dc:creator>
  <cp:lastModifiedBy>Windows Kullanıcısı</cp:lastModifiedBy>
  <cp:revision>1</cp:revision>
  <dcterms:created xsi:type="dcterms:W3CDTF">2018-02-15T12:22:47Z</dcterms:created>
  <dcterms:modified xsi:type="dcterms:W3CDTF">2018-02-15T12:24:02Z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2018-01-11T00:00:00Z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2018-02-15T00:00:00Z</vt:filetime>
  </property>
</Properties>
</file>